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8"/>
  </p:notesMasterIdLst>
  <p:sldIdLst>
    <p:sldId id="513" r:id="rId2"/>
    <p:sldId id="730" r:id="rId3"/>
    <p:sldId id="1184" r:id="rId4"/>
    <p:sldId id="1071" r:id="rId5"/>
    <p:sldId id="1185" r:id="rId6"/>
    <p:sldId id="763" r:id="rId7"/>
    <p:sldId id="1052" r:id="rId8"/>
    <p:sldId id="876" r:id="rId9"/>
    <p:sldId id="860" r:id="rId10"/>
    <p:sldId id="759" r:id="rId11"/>
    <p:sldId id="1108" r:id="rId12"/>
    <p:sldId id="1177" r:id="rId13"/>
    <p:sldId id="1186" r:id="rId14"/>
    <p:sldId id="1178" r:id="rId15"/>
    <p:sldId id="1179" r:id="rId16"/>
    <p:sldId id="1103" r:id="rId17"/>
    <p:sldId id="1172" r:id="rId18"/>
    <p:sldId id="1180" r:id="rId19"/>
    <p:sldId id="1181" r:id="rId20"/>
    <p:sldId id="1182" r:id="rId21"/>
    <p:sldId id="957" r:id="rId22"/>
    <p:sldId id="1175" r:id="rId23"/>
    <p:sldId id="1183" r:id="rId24"/>
    <p:sldId id="1176" r:id="rId25"/>
    <p:sldId id="874" r:id="rId26"/>
    <p:sldId id="291" r:id="rId27"/>
  </p:sldIdLst>
  <p:sldSz cx="9144000" cy="5143500" type="screen16x9"/>
  <p:notesSz cx="6858000" cy="9144000"/>
  <p:custDataLst>
    <p:tags r:id="rId2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xmlns="" userId="S-1-5-21-1708537768-1303643608-725345543-200204" providerId="AD"/>
      </p:ext>
    </p:extLst>
  </p:cmAuthor>
  <p:cmAuthor id="2" name="Bob Vachon" initials="BV" lastIdx="24" clrIdx="2">
    <p:extLst>
      <p:ext uri="{19B8F6BF-5375-455C-9EA6-DF929625EA0E}">
        <p15:presenceInfo xmlns:p15="http://schemas.microsoft.com/office/powerpoint/2012/main" xmlns=""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xmlns="" userId="S::suliving@cisco.com::dc701d48-dd51-411a-9041-b7f1328f1486" providerId="AD"/>
      </p:ext>
    </p:extLst>
  </p:cmAuthor>
  <p:cmAuthor id="4" name="jagibbon" initials="jmg" lastIdx="8" clrIdx="4">
    <p:extLst>
      <p:ext uri="{19B8F6BF-5375-455C-9EA6-DF929625EA0E}">
        <p15:presenceInfo xmlns:p15="http://schemas.microsoft.com/office/powerpoint/2012/main" xmlns=""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00CC"/>
    <a:srgbClr val="000099"/>
    <a:srgbClr val="CC99FF"/>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6683" autoAdjust="0"/>
  </p:normalViewPr>
  <p:slideViewPr>
    <p:cSldViewPr snapToGrid="0" showGuides="1">
      <p:cViewPr varScale="1">
        <p:scale>
          <a:sx n="91" d="100"/>
          <a:sy n="91" d="100"/>
        </p:scale>
        <p:origin x="-540"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pPr/>
              <a:t>8/7/2020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pPr/>
              <a:t>‹#›</a:t>
            </a:fld>
            <a:endParaRPr lang="en-US" dirty="0"/>
          </a:p>
        </p:txBody>
      </p:sp>
    </p:spTree>
    <p:extLst>
      <p:ext uri="{BB962C8B-B14F-4D97-AF65-F5344CB8AC3E}">
        <p14:creationId xmlns:p14="http://schemas.microsoft.com/office/powerpoint/2010/main" xmlns=""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Cisco Networking Academy</a:t>
            </a:r>
          </a:p>
          <a:p>
            <a:pPr rtl="0"/>
            <a:r>
              <a:rPr lang="fr-FR">
                <a:solidFill>
                  <a:schemeClr val="accent5">
                    <a:lumMod val="40000"/>
                    <a:lumOff val="60000"/>
                  </a:schemeClr>
                </a:solidFill>
              </a:rPr>
              <a:t>Notions de base sur la commutation, le routage et le sans fil v7.0 (SRWE)</a:t>
            </a:r>
          </a:p>
          <a:p>
            <a:pPr rtl="0">
              <a:buFontTx/>
              <a:buNone/>
            </a:pPr>
            <a:r>
              <a:rPr lang="fr-FR">
                <a:solidFill>
                  <a:schemeClr val="accent5">
                    <a:lumMod val="40000"/>
                    <a:lumOff val="60000"/>
                  </a:schemeClr>
                </a:solidFill>
              </a:rPr>
              <a:t>Module 9: Concepts du FHRP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pPr rtl="0"/>
              <a:t>1</a:t>
            </a:fld>
            <a:endParaRPr/>
          </a:p>
        </p:txBody>
      </p:sp>
    </p:spTree>
    <p:extLst>
      <p:ext uri="{BB962C8B-B14F-4D97-AF65-F5344CB8AC3E}">
        <p14:creationId xmlns:p14="http://schemas.microsoft.com/office/powerpoint/2010/main" xmlns:c15="http://schemas.microsoft.com/office/drawing/2012/chart" xmlns:c="http://schemas.openxmlformats.org/drawingml/2006/chart" xmlns=""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9.1 – Protocoles de redondance au premier saut</a:t>
            </a:r>
          </a:p>
          <a:p>
            <a:pPr rtl="0"/>
            <a:r>
              <a:rPr lang="fr-FR"/>
              <a:t>9.1.2 – Redondance des routeurs</a:t>
            </a:r>
          </a:p>
        </p:txBody>
      </p:sp>
      <p:sp>
        <p:nvSpPr>
          <p:cNvPr id="4" name="Slide Number Placeholder 3"/>
          <p:cNvSpPr>
            <a:spLocks noGrp="1"/>
          </p:cNvSpPr>
          <p:nvPr>
            <p:ph type="sldNum" sz="quarter" idx="5"/>
          </p:nvPr>
        </p:nvSpPr>
        <p:spPr/>
        <p:txBody>
          <a:bodyPr/>
          <a:lstStyle/>
          <a:p>
            <a:pPr rtl="0"/>
            <a:fld id="{5641018C-6CAF-B84E-B92C-ECB119457FBA}" type="slidenum">
              <a:rPr/>
              <a:pPr rtl="0"/>
              <a:t>12</a:t>
            </a:fld>
            <a:endParaRPr/>
          </a:p>
        </p:txBody>
      </p:sp>
    </p:spTree>
    <p:extLst>
      <p:ext uri="{BB962C8B-B14F-4D97-AF65-F5344CB8AC3E}">
        <p14:creationId xmlns:p14="http://schemas.microsoft.com/office/powerpoint/2010/main" xmlns:c15="http://schemas.microsoft.com/office/drawing/2012/chart" xmlns:c="http://schemas.openxmlformats.org/drawingml/2006/chart" xmlns="" val="2339968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9.1 – Protocoles de redondance au premier saut</a:t>
            </a:r>
          </a:p>
          <a:p>
            <a:pPr rtl="0"/>
            <a:r>
              <a:rPr lang="fr-FR"/>
              <a:t>9.1.2 — Redondance du routeur (suite)</a:t>
            </a:r>
          </a:p>
        </p:txBody>
      </p:sp>
      <p:sp>
        <p:nvSpPr>
          <p:cNvPr id="4" name="Slide Number Placeholder 3"/>
          <p:cNvSpPr>
            <a:spLocks noGrp="1"/>
          </p:cNvSpPr>
          <p:nvPr>
            <p:ph type="sldNum" sz="quarter" idx="5"/>
          </p:nvPr>
        </p:nvSpPr>
        <p:spPr/>
        <p:txBody>
          <a:bodyPr/>
          <a:lstStyle/>
          <a:p>
            <a:pPr rtl="0"/>
            <a:fld id="{5641018C-6CAF-B84E-B92C-ECB119457FBA}" type="slidenum">
              <a:rPr/>
              <a:pPr rtl="0"/>
              <a:t>13</a:t>
            </a:fld>
            <a:endParaRPr/>
          </a:p>
        </p:txBody>
      </p:sp>
    </p:spTree>
    <p:extLst>
      <p:ext uri="{BB962C8B-B14F-4D97-AF65-F5344CB8AC3E}">
        <p14:creationId xmlns:p14="http://schemas.microsoft.com/office/powerpoint/2010/main" xmlns:c15="http://schemas.microsoft.com/office/drawing/2012/chart" xmlns:c="http://schemas.openxmlformats.org/drawingml/2006/chart" xmlns="" val="3424651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9.1 – Protocoles de redondance au premier saut</a:t>
            </a:r>
          </a:p>
          <a:p>
            <a:pPr rtl="0"/>
            <a:r>
              <a:rPr lang="fr-FR"/>
              <a:t>9.1.3 - Étapes du basculement d'un routeur</a:t>
            </a:r>
          </a:p>
        </p:txBody>
      </p:sp>
      <p:sp>
        <p:nvSpPr>
          <p:cNvPr id="4" name="Slide Number Placeholder 3"/>
          <p:cNvSpPr>
            <a:spLocks noGrp="1"/>
          </p:cNvSpPr>
          <p:nvPr>
            <p:ph type="sldNum" sz="quarter" idx="5"/>
          </p:nvPr>
        </p:nvSpPr>
        <p:spPr/>
        <p:txBody>
          <a:bodyPr/>
          <a:lstStyle/>
          <a:p>
            <a:pPr rtl="0"/>
            <a:fld id="{5641018C-6CAF-B84E-B92C-ECB119457FBA}" type="slidenum">
              <a:rPr/>
              <a:pPr rtl="0"/>
              <a:t>14</a:t>
            </a:fld>
            <a:endParaRPr/>
          </a:p>
        </p:txBody>
      </p:sp>
    </p:spTree>
    <p:extLst>
      <p:ext uri="{BB962C8B-B14F-4D97-AF65-F5344CB8AC3E}">
        <p14:creationId xmlns:p14="http://schemas.microsoft.com/office/powerpoint/2010/main" xmlns:c15="http://schemas.microsoft.com/office/drawing/2012/chart" xmlns:c="http://schemas.openxmlformats.org/drawingml/2006/chart" xmlns="" val="218448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9.1 – Protocoles de redondance au premier saut</a:t>
            </a:r>
          </a:p>
          <a:p>
            <a:pPr rtl="0"/>
            <a:r>
              <a:rPr lang="fr-FR"/>
              <a:t>9.1.4 — Options du FHRP</a:t>
            </a:r>
          </a:p>
          <a:p>
            <a:pPr rtl="0"/>
            <a:r>
              <a:rPr lang="fr-FR"/>
              <a:t>9.1.5 — Vérifiez votre compréhension — Protocoles de redondance du premier saut</a:t>
            </a:r>
          </a:p>
        </p:txBody>
      </p:sp>
      <p:sp>
        <p:nvSpPr>
          <p:cNvPr id="4" name="Slide Number Placeholder 3"/>
          <p:cNvSpPr>
            <a:spLocks noGrp="1"/>
          </p:cNvSpPr>
          <p:nvPr>
            <p:ph type="sldNum" sz="quarter" idx="5"/>
          </p:nvPr>
        </p:nvSpPr>
        <p:spPr/>
        <p:txBody>
          <a:bodyPr/>
          <a:lstStyle/>
          <a:p>
            <a:pPr rtl="0"/>
            <a:fld id="{5641018C-6CAF-B84E-B92C-ECB119457FBA}" type="slidenum">
              <a:rPr/>
              <a:pPr rtl="0"/>
              <a:t>15</a:t>
            </a:fld>
            <a:endParaRPr/>
          </a:p>
        </p:txBody>
      </p:sp>
    </p:spTree>
    <p:extLst>
      <p:ext uri="{BB962C8B-B14F-4D97-AF65-F5344CB8AC3E}">
        <p14:creationId xmlns:p14="http://schemas.microsoft.com/office/powerpoint/2010/main" xmlns:c15="http://schemas.microsoft.com/office/drawing/2012/chart" xmlns:c="http://schemas.openxmlformats.org/drawingml/2006/chart" xmlns="" val="172133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a:solidFill>
                  <a:schemeClr val="accent5">
                    <a:lumMod val="40000"/>
                    <a:lumOff val="60000"/>
                  </a:schemeClr>
                </a:solidFill>
              </a:rPr>
              <a:t>9</a:t>
            </a:r>
            <a:r>
              <a:rPr lang="fr-FR" sz="1200" baseline="0">
                <a:solidFill>
                  <a:schemeClr val="accent5">
                    <a:lumMod val="40000"/>
                    <a:lumOff val="60000"/>
                  </a:schemeClr>
                </a:solidFill>
              </a:rPr>
              <a:t> – </a:t>
            </a:r>
            <a:r>
              <a:rPr lang="fr-FR">
                <a:solidFill>
                  <a:schemeClr val="accent5">
                    <a:lumMod val="40000"/>
                    <a:lumOff val="60000"/>
                  </a:schemeClr>
                </a:solidFill>
              </a:rPr>
              <a:t>Concepts du FHRP</a:t>
            </a:r>
          </a:p>
          <a:p>
            <a:pPr rtl="0">
              <a:buFontTx/>
              <a:buNone/>
            </a:pPr>
            <a:r>
              <a:rPr lang="fr-FR" sz="1200" b="0"/>
              <a:t>9.2 — HSRP</a:t>
            </a:r>
          </a:p>
        </p:txBody>
      </p:sp>
      <p:sp>
        <p:nvSpPr>
          <p:cNvPr id="4" name="Slide Number Placeholder 3"/>
          <p:cNvSpPr>
            <a:spLocks noGrp="1"/>
          </p:cNvSpPr>
          <p:nvPr>
            <p:ph type="sldNum" sz="quarter" idx="10"/>
          </p:nvPr>
        </p:nvSpPr>
        <p:spPr/>
        <p:txBody>
          <a:bodyPr/>
          <a:lstStyle/>
          <a:p>
            <a:pPr rtl="0"/>
            <a:fld id="{5641018C-6CAF-B84E-B92C-ECB119457FBA}" type="slidenum">
              <a:rPr/>
              <a:pPr rtl="0"/>
              <a:t>16</a:t>
            </a:fld>
            <a:endParaRPr/>
          </a:p>
        </p:txBody>
      </p:sp>
    </p:spTree>
    <p:extLst>
      <p:ext uri="{BB962C8B-B14F-4D97-AF65-F5344CB8AC3E}">
        <p14:creationId xmlns:p14="http://schemas.microsoft.com/office/powerpoint/2010/main" xmlns:c15="http://schemas.microsoft.com/office/drawing/2012/chart" xmlns:c="http://schemas.openxmlformats.org/drawingml/2006/chart" xmlns=""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9.2 — HSRP</a:t>
            </a:r>
          </a:p>
          <a:p>
            <a:pPr rtl="0"/>
            <a:r>
              <a:rPr lang="fr-FR"/>
              <a:t>9.2.1 - Aperçu du HSRP</a:t>
            </a:r>
          </a:p>
        </p:txBody>
      </p:sp>
      <p:sp>
        <p:nvSpPr>
          <p:cNvPr id="4" name="Slide Number Placeholder 3"/>
          <p:cNvSpPr>
            <a:spLocks noGrp="1"/>
          </p:cNvSpPr>
          <p:nvPr>
            <p:ph type="sldNum" sz="quarter" idx="5"/>
          </p:nvPr>
        </p:nvSpPr>
        <p:spPr/>
        <p:txBody>
          <a:bodyPr/>
          <a:lstStyle/>
          <a:p>
            <a:pPr rtl="0"/>
            <a:fld id="{5641018C-6CAF-B84E-B92C-ECB119457FBA}" type="slidenum">
              <a:rPr/>
              <a:pPr rtl="0"/>
              <a:t>17</a:t>
            </a:fld>
            <a:endParaRPr/>
          </a:p>
        </p:txBody>
      </p:sp>
    </p:spTree>
    <p:extLst>
      <p:ext uri="{BB962C8B-B14F-4D97-AF65-F5344CB8AC3E}">
        <p14:creationId xmlns:p14="http://schemas.microsoft.com/office/powerpoint/2010/main" xmlns:c15="http://schemas.microsoft.com/office/drawing/2012/chart" xmlns:c="http://schemas.openxmlformats.org/drawingml/2006/chart" xmlns="" val="372966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9.2 — HSRP</a:t>
            </a:r>
          </a:p>
          <a:p>
            <a:pPr rtl="0"/>
            <a:r>
              <a:rPr lang="fr-FR"/>
              <a:t>9.2.2 – Priorité et préemption HSRP</a:t>
            </a:r>
          </a:p>
        </p:txBody>
      </p:sp>
      <p:sp>
        <p:nvSpPr>
          <p:cNvPr id="4" name="Slide Number Placeholder 3"/>
          <p:cNvSpPr>
            <a:spLocks noGrp="1"/>
          </p:cNvSpPr>
          <p:nvPr>
            <p:ph type="sldNum" sz="quarter" idx="5"/>
          </p:nvPr>
        </p:nvSpPr>
        <p:spPr/>
        <p:txBody>
          <a:bodyPr/>
          <a:lstStyle/>
          <a:p>
            <a:pPr rtl="0"/>
            <a:fld id="{5641018C-6CAF-B84E-B92C-ECB119457FBA}" type="slidenum">
              <a:rPr/>
              <a:pPr rtl="0"/>
              <a:t>18</a:t>
            </a:fld>
            <a:endParaRPr/>
          </a:p>
        </p:txBody>
      </p:sp>
    </p:spTree>
    <p:extLst>
      <p:ext uri="{BB962C8B-B14F-4D97-AF65-F5344CB8AC3E}">
        <p14:creationId xmlns:p14="http://schemas.microsoft.com/office/powerpoint/2010/main" xmlns:c15="http://schemas.microsoft.com/office/drawing/2012/chart" xmlns:c="http://schemas.openxmlformats.org/drawingml/2006/chart" xmlns="" val="1869806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9.2 — HSRP</a:t>
            </a:r>
          </a:p>
          <a:p>
            <a:pPr rtl="0"/>
            <a:r>
              <a:rPr lang="fr-FR"/>
              <a:t>9.2.2 – Priorité et préemption HSRP</a:t>
            </a:r>
          </a:p>
        </p:txBody>
      </p:sp>
      <p:sp>
        <p:nvSpPr>
          <p:cNvPr id="4" name="Slide Number Placeholder 3"/>
          <p:cNvSpPr>
            <a:spLocks noGrp="1"/>
          </p:cNvSpPr>
          <p:nvPr>
            <p:ph type="sldNum" sz="quarter" idx="5"/>
          </p:nvPr>
        </p:nvSpPr>
        <p:spPr/>
        <p:txBody>
          <a:bodyPr/>
          <a:lstStyle/>
          <a:p>
            <a:pPr rtl="0"/>
            <a:fld id="{5641018C-6CAF-B84E-B92C-ECB119457FBA}" type="slidenum">
              <a:rPr/>
              <a:pPr rtl="0"/>
              <a:t>19</a:t>
            </a:fld>
            <a:endParaRPr/>
          </a:p>
        </p:txBody>
      </p:sp>
    </p:spTree>
    <p:extLst>
      <p:ext uri="{BB962C8B-B14F-4D97-AF65-F5344CB8AC3E}">
        <p14:creationId xmlns:p14="http://schemas.microsoft.com/office/powerpoint/2010/main" xmlns:c15="http://schemas.microsoft.com/office/drawing/2012/chart" xmlns:c="http://schemas.openxmlformats.org/drawingml/2006/chart" xmlns="" val="280440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9.2 — HSRP</a:t>
            </a:r>
          </a:p>
          <a:p>
            <a:pPr rtl="0"/>
            <a:r>
              <a:rPr lang="fr-FR"/>
              <a:t>9.2.3 - États et minuteries du HSRP</a:t>
            </a:r>
          </a:p>
          <a:p>
            <a:pPr rtl="0"/>
            <a:r>
              <a:rPr lang="fr-FR"/>
              <a:t>Vérifiez votre compréhension - HSRP</a:t>
            </a:r>
          </a:p>
        </p:txBody>
      </p:sp>
      <p:sp>
        <p:nvSpPr>
          <p:cNvPr id="4" name="Slide Number Placeholder 3"/>
          <p:cNvSpPr>
            <a:spLocks noGrp="1"/>
          </p:cNvSpPr>
          <p:nvPr>
            <p:ph type="sldNum" sz="quarter" idx="5"/>
          </p:nvPr>
        </p:nvSpPr>
        <p:spPr/>
        <p:txBody>
          <a:bodyPr/>
          <a:lstStyle/>
          <a:p>
            <a:pPr rtl="0"/>
            <a:fld id="{5641018C-6CAF-B84E-B92C-ECB119457FBA}" type="slidenum">
              <a:rPr/>
              <a:pPr rtl="0"/>
              <a:t>20</a:t>
            </a:fld>
            <a:endParaRPr/>
          </a:p>
        </p:txBody>
      </p:sp>
    </p:spTree>
    <p:extLst>
      <p:ext uri="{BB962C8B-B14F-4D97-AF65-F5344CB8AC3E}">
        <p14:creationId xmlns:p14="http://schemas.microsoft.com/office/powerpoint/2010/main" xmlns:c15="http://schemas.microsoft.com/office/drawing/2012/chart" xmlns:c="http://schemas.openxmlformats.org/drawingml/2006/chart" xmlns="" val="408836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a:solidFill>
                  <a:schemeClr val="accent5">
                    <a:lumMod val="40000"/>
                    <a:lumOff val="60000"/>
                  </a:schemeClr>
                </a:solidFill>
              </a:rPr>
              <a:t>9</a:t>
            </a:r>
            <a:r>
              <a:rPr lang="fr-FR" sz="1200" baseline="0">
                <a:solidFill>
                  <a:schemeClr val="accent5">
                    <a:lumMod val="40000"/>
                    <a:lumOff val="60000"/>
                  </a:schemeClr>
                </a:solidFill>
              </a:rPr>
              <a:t> – </a:t>
            </a:r>
            <a:r>
              <a:rPr lang="fr-FR">
                <a:solidFill>
                  <a:schemeClr val="accent5">
                    <a:lumMod val="40000"/>
                    <a:lumOff val="60000"/>
                  </a:schemeClr>
                </a:solidFill>
              </a:rPr>
              <a:t>Concepts du FHRP</a:t>
            </a:r>
          </a:p>
          <a:p>
            <a:pPr rtl="0">
              <a:buFontTx/>
              <a:buNone/>
            </a:pPr>
            <a:r>
              <a:rPr lang="fr-FR" sz="1200" b="0"/>
              <a:t>9.3 – Module pratique et questionnaire </a:t>
            </a:r>
          </a:p>
        </p:txBody>
      </p:sp>
      <p:sp>
        <p:nvSpPr>
          <p:cNvPr id="4" name="Slide Number Placeholder 3"/>
          <p:cNvSpPr>
            <a:spLocks noGrp="1"/>
          </p:cNvSpPr>
          <p:nvPr>
            <p:ph type="sldNum" sz="quarter" idx="10"/>
          </p:nvPr>
        </p:nvSpPr>
        <p:spPr/>
        <p:txBody>
          <a:bodyPr/>
          <a:lstStyle/>
          <a:p>
            <a:pPr rtl="0"/>
            <a:fld id="{5641018C-6CAF-B84E-B92C-ECB119457FBA}" type="slidenum">
              <a:rPr/>
              <a:pPr rtl="0"/>
              <a:t>21</a:t>
            </a:fld>
            <a:endParaRPr/>
          </a:p>
        </p:txBody>
      </p:sp>
    </p:spTree>
    <p:extLst>
      <p:ext uri="{BB962C8B-B14F-4D97-AF65-F5344CB8AC3E}">
        <p14:creationId xmlns:p14="http://schemas.microsoft.com/office/powerpoint/2010/main" xmlns:c15="http://schemas.microsoft.com/office/drawing/2012/chart" xmlns:c="http://schemas.openxmlformats.org/drawingml/2006/chart" xmlns="" val="221714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rtl="0"/>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22</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9 – Concepts du FHRP</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 – Module pratique et questionnaire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9.3.1 – Qu'est-ce que j'ai appris dans ce module?</a:t>
            </a:r>
          </a:p>
        </p:txBody>
      </p:sp>
    </p:spTree>
    <p:extLst>
      <p:ext uri="{BB962C8B-B14F-4D97-AF65-F5344CB8AC3E}">
        <p14:creationId xmlns:p14="http://schemas.microsoft.com/office/powerpoint/2010/main" xmlns:c15="http://schemas.microsoft.com/office/drawing/2012/chart" xmlns:c="http://schemas.openxmlformats.org/drawingml/2006/chart" xmlns="" val="2253362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23</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9 – Concepts du FHRP</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 – Module pratique et questionnaire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9.3.1 – Qu'est-ce que j'ai appris dans ce module? (Suite)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9.3.2 – Module questionnaire - Concepts du FHRP</a:t>
            </a:r>
          </a:p>
        </p:txBody>
      </p:sp>
    </p:spTree>
    <p:extLst>
      <p:ext uri="{BB962C8B-B14F-4D97-AF65-F5344CB8AC3E}">
        <p14:creationId xmlns:p14="http://schemas.microsoft.com/office/powerpoint/2010/main" xmlns:c15="http://schemas.microsoft.com/office/drawing/2012/chart" xmlns:c="http://schemas.openxmlformats.org/drawingml/2006/chart" xmlns="" val="25224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24</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9 – Concepts du FHRP</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 – Module pratique et questionnaire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a:t>9.3.3 — Packet Tracer — Guide de configuration HSRP</a:t>
            </a:r>
          </a:p>
        </p:txBody>
      </p:sp>
    </p:spTree>
    <p:extLst>
      <p:ext uri="{BB962C8B-B14F-4D97-AF65-F5344CB8AC3E}">
        <p14:creationId xmlns:p14="http://schemas.microsoft.com/office/powerpoint/2010/main" xmlns:c15="http://schemas.microsoft.com/office/drawing/2012/chart" xmlns:c="http://schemas.openxmlformats.org/drawingml/2006/chart" xmlns="" val="1619414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25</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xmlns:c15="http://schemas.microsoft.com/office/drawing/2012/chart" xmlns:c="http://schemas.openxmlformats.org/drawingml/2006/chart" xmlns="" val="2246742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pPr rtl="0"/>
              <a:t>26</a:t>
            </a:fld>
            <a:endParaRPr/>
          </a:p>
        </p:txBody>
      </p:sp>
    </p:spTree>
    <p:extLst>
      <p:ext uri="{BB962C8B-B14F-4D97-AF65-F5344CB8AC3E}">
        <p14:creationId xmlns:p14="http://schemas.microsoft.com/office/powerpoint/2010/main" xmlns:c15="http://schemas.microsoft.com/office/drawing/2012/chart" xmlns:c="http://schemas.openxmlformats.org/drawingml/2006/chart" xmlns=""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240027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Cisco Networking Academy</a:t>
            </a:r>
          </a:p>
          <a:p>
            <a:pPr rtl="0"/>
            <a:r>
              <a:rPr lang="fr-FR">
                <a:solidFill>
                  <a:schemeClr val="accent5">
                    <a:lumMod val="40000"/>
                    <a:lumOff val="60000"/>
                  </a:schemeClr>
                </a:solidFill>
              </a:rPr>
              <a:t>Notions de base sur la commutation, le routage et le sans fil v7.0 (SRWE)</a:t>
            </a:r>
          </a:p>
          <a:p>
            <a:pPr rtl="0">
              <a:buFontTx/>
              <a:buNone/>
            </a:pPr>
            <a:r>
              <a:rPr lang="fr-FR">
                <a:solidFill>
                  <a:schemeClr val="accent5">
                    <a:lumMod val="40000"/>
                    <a:lumOff val="60000"/>
                  </a:schemeClr>
                </a:solidFill>
              </a:rPr>
              <a:t>Module 9: Concepts du FHRP</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pPr rtl="0"/>
              <a:t>8</a:t>
            </a:fld>
            <a:endParaRPr/>
          </a:p>
        </p:txBody>
      </p:sp>
    </p:spTree>
    <p:extLst>
      <p:ext uri="{BB962C8B-B14F-4D97-AF65-F5344CB8AC3E}">
        <p14:creationId xmlns:p14="http://schemas.microsoft.com/office/powerpoint/2010/main" xmlns:c15="http://schemas.microsoft.com/office/drawing/2012/chart" xmlns:c="http://schemas.openxmlformats.org/drawingml/2006/chart" xmlns="" val="5081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9</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p>
            <a:pPr rtl="0">
              <a:buFontTx/>
              <a:buNone/>
            </a:pPr>
            <a:r>
              <a:rPr lang="fr-FR"/>
              <a:t>9- Introduction</a:t>
            </a:r>
          </a:p>
          <a:p>
            <a:pPr rtl="0">
              <a:buFontTx/>
              <a:buNone/>
            </a:pPr>
            <a:r>
              <a:rPr lang="fr-FR"/>
              <a:t>9.0.2 - Qu'est-ce que je vais apprendre dans ce module?</a:t>
            </a:r>
          </a:p>
        </p:txBody>
      </p:sp>
    </p:spTree>
    <p:extLst>
      <p:ext uri="{BB962C8B-B14F-4D97-AF65-F5344CB8AC3E}">
        <p14:creationId xmlns:p14="http://schemas.microsoft.com/office/powerpoint/2010/main" xmlns:c15="http://schemas.microsoft.com/office/drawing/2012/chart" xmlns:c="http://schemas.openxmlformats.org/drawingml/2006/chart" xmlns="" val="173444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a:solidFill>
                  <a:schemeClr val="accent5">
                    <a:lumMod val="40000"/>
                    <a:lumOff val="60000"/>
                  </a:schemeClr>
                </a:solidFill>
              </a:rPr>
              <a:t>9</a:t>
            </a:r>
            <a:r>
              <a:rPr lang="fr-FR" sz="1200" baseline="0">
                <a:solidFill>
                  <a:schemeClr val="accent5">
                    <a:lumMod val="40000"/>
                    <a:lumOff val="60000"/>
                  </a:schemeClr>
                </a:solidFill>
              </a:rPr>
              <a:t> – </a:t>
            </a:r>
            <a:r>
              <a:rPr lang="fr-FR">
                <a:solidFill>
                  <a:schemeClr val="accent5">
                    <a:lumMod val="40000"/>
                    <a:lumOff val="60000"/>
                  </a:schemeClr>
                </a:solidFill>
              </a:rPr>
              <a:t>Concepts de la FHRP</a:t>
            </a:r>
          </a:p>
          <a:p>
            <a:pPr rtl="0">
              <a:buFontTx/>
              <a:buNone/>
            </a:pPr>
            <a:r>
              <a:rPr lang="fr-FR" sz="1200" b="0"/>
              <a:t>9.1 – Protocoles de redondance au premier saut</a:t>
            </a:r>
          </a:p>
        </p:txBody>
      </p:sp>
      <p:sp>
        <p:nvSpPr>
          <p:cNvPr id="4" name="Slide Number Placeholder 3"/>
          <p:cNvSpPr>
            <a:spLocks noGrp="1"/>
          </p:cNvSpPr>
          <p:nvPr>
            <p:ph type="sldNum" sz="quarter" idx="10"/>
          </p:nvPr>
        </p:nvSpPr>
        <p:spPr/>
        <p:txBody>
          <a:bodyPr/>
          <a:lstStyle/>
          <a:p>
            <a:pPr rtl="0"/>
            <a:fld id="{5641018C-6CAF-B84E-B92C-ECB119457FBA}" type="slidenum">
              <a:rPr/>
              <a:pPr rtl="0"/>
              <a:t>10</a:t>
            </a:fld>
            <a:endParaRPr/>
          </a:p>
        </p:txBody>
      </p:sp>
    </p:spTree>
    <p:extLst>
      <p:ext uri="{BB962C8B-B14F-4D97-AF65-F5344CB8AC3E}">
        <p14:creationId xmlns:p14="http://schemas.microsoft.com/office/powerpoint/2010/main" xmlns:c15="http://schemas.microsoft.com/office/drawing/2012/chart" xmlns:c="http://schemas.openxmlformats.org/drawingml/2006/chart" xmlns="" val="62552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9 – Concepts du FHRP</a:t>
            </a:r>
          </a:p>
          <a:p>
            <a:pPr rtl="0"/>
            <a:r>
              <a:rPr lang="fr-FR"/>
              <a:t>9.1 – Protocoles de redondance au premier saut</a:t>
            </a:r>
          </a:p>
          <a:p>
            <a:pPr rtl="0"/>
            <a:r>
              <a:rPr lang="fr-FR"/>
              <a:t>9.1.1 – Limitations de la passerelle par défaut</a:t>
            </a:r>
          </a:p>
        </p:txBody>
      </p:sp>
      <p:sp>
        <p:nvSpPr>
          <p:cNvPr id="4" name="Slide Number Placeholder 3"/>
          <p:cNvSpPr>
            <a:spLocks noGrp="1"/>
          </p:cNvSpPr>
          <p:nvPr>
            <p:ph type="sldNum" sz="quarter" idx="5"/>
          </p:nvPr>
        </p:nvSpPr>
        <p:spPr/>
        <p:txBody>
          <a:bodyPr/>
          <a:lstStyle/>
          <a:p>
            <a:pPr rtl="0"/>
            <a:fld id="{5641018C-6CAF-B84E-B92C-ECB119457FBA}" type="slidenum">
              <a:rPr/>
              <a:pPr rtl="0"/>
              <a:t>11</a:t>
            </a:fld>
            <a:endParaRPr/>
          </a:p>
        </p:txBody>
      </p:sp>
    </p:spTree>
    <p:extLst>
      <p:ext uri="{BB962C8B-B14F-4D97-AF65-F5344CB8AC3E}">
        <p14:creationId xmlns:p14="http://schemas.microsoft.com/office/powerpoint/2010/main" xmlns:c15="http://schemas.microsoft.com/office/drawing/2012/chart" xmlns:c="http://schemas.openxmlformats.org/drawingml/2006/chart" xmlns="" val="751550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c15="http://schemas.microsoft.com/office/drawing/2012/chart" xmlns:c="http://schemas.openxmlformats.org/drawingml/2006/chart" xmlns=""/>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c15="http://schemas.microsoft.com/office/drawing/2012/chart" xmlns:c="http://schemas.openxmlformats.org/drawingml/2006/chart" xmlns=""/>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xmlns:c15="http://schemas.microsoft.com/office/drawing/2012/chart" xmlns:c="http://schemas.openxmlformats.org/drawingml/2006/chart" xmlns=""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c15="http://schemas.microsoft.com/office/drawing/2012/chart" xmlns:c="http://schemas.openxmlformats.org/drawingml/2006/chart" xmlns=""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xmlns:c15="http://schemas.microsoft.com/office/drawing/2012/chart" xmlns:c="http://schemas.openxmlformats.org/drawingml/2006/chart" xmlns=""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xmlns:c15="http://schemas.microsoft.com/office/drawing/2012/chart" xmlns:c="http://schemas.openxmlformats.org/drawingml/2006/chart" xmlns=""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rtl="0"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xmlns:c15="http://schemas.microsoft.com/office/drawing/2012/chart" xmlns:c="http://schemas.openxmlformats.org/drawingml/2006/chart" xmlns=""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xmlns:c15="http://schemas.microsoft.com/office/drawing/2012/chart" xmlns:c="http://schemas.openxmlformats.org/drawingml/2006/chart" xmlns="" val="542967988"/>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c15="http://schemas.microsoft.com/office/drawing/2012/chart" xmlns:c="http://schemas.openxmlformats.org/drawingml/2006/chart" xmlns=""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xmlns:c15="http://schemas.microsoft.com/office/drawing/2012/chart" xmlns:c="http://schemas.openxmlformats.org/drawingml/2006/chart" xmlns=""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xmlns:c15="http://schemas.microsoft.com/office/drawing/2012/chart" xmlns:c="http://schemas.openxmlformats.org/drawingml/2006/chart" xmlns=""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xmlns:c15="http://schemas.microsoft.com/office/drawing/2012/chart" xmlns:c="http://schemas.openxmlformats.org/drawingml/2006/chart" xmlns=""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rtl="0"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xmlns:c15="http://schemas.microsoft.com/office/drawing/2012/chart" xmlns:c="http://schemas.openxmlformats.org/drawingml/2006/chart"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a:solidFill>
                  <a:schemeClr val="accent5">
                    <a:lumMod val="40000"/>
                    <a:lumOff val="60000"/>
                  </a:schemeClr>
                </a:solidFill>
              </a:rPr>
              <a:t>Module 9: Concepts du FHRP</a:t>
            </a:r>
          </a:p>
        </p:txBody>
      </p:sp>
      <p:sp>
        <p:nvSpPr>
          <p:cNvPr id="5" name="Text Placeholder 4"/>
          <p:cNvSpPr>
            <a:spLocks noGrp="1"/>
          </p:cNvSpPr>
          <p:nvPr>
            <p:ph type="body" sz="quarter" idx="13"/>
          </p:nvPr>
        </p:nvSpPr>
        <p:spPr>
          <a:xfrm>
            <a:off x="469497" y="3127609"/>
            <a:ext cx="5925246" cy="299001"/>
          </a:xfrm>
        </p:spPr>
        <p:txBody>
          <a:bodyPr/>
          <a:lstStyle/>
          <a:p>
            <a:pPr rtl="0"/>
            <a:r>
              <a:rPr lang="fr-FR">
                <a:solidFill>
                  <a:schemeClr val="bg2">
                    <a:lumMod val="40000"/>
                    <a:lumOff val="60000"/>
                  </a:schemeClr>
                </a:solidFill>
              </a:rPr>
              <a:t>Contenu pédagogique de l'instructeur</a:t>
            </a:r>
          </a:p>
        </p:txBody>
      </p:sp>
      <p:sp>
        <p:nvSpPr>
          <p:cNvPr id="7" name="Subtitle 6"/>
          <p:cNvSpPr>
            <a:spLocks noGrp="1"/>
          </p:cNvSpPr>
          <p:nvPr>
            <p:ph type="subTitle" idx="1"/>
          </p:nvPr>
        </p:nvSpPr>
        <p:spPr>
          <a:xfrm>
            <a:off x="469497" y="3809526"/>
            <a:ext cx="2368954" cy="902174"/>
          </a:xfrm>
        </p:spPr>
        <p:txBody>
          <a:bodyPr/>
          <a:lstStyle/>
          <a:p>
            <a:pPr rtl="0"/>
            <a:r>
              <a:rPr lang="fr-FR">
                <a:solidFill>
                  <a:schemeClr val="accent5">
                    <a:lumMod val="40000"/>
                    <a:lumOff val="60000"/>
                  </a:schemeClr>
                </a:solidFill>
              </a:rPr>
              <a:t>Notions de base sur la commutation, le routage et le sans fil v7.0 (SRWE)</a:t>
            </a:r>
          </a:p>
          <a:p>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fr-FR">
                <a:solidFill>
                  <a:schemeClr val="accent5">
                    <a:lumMod val="40000"/>
                    <a:lumOff val="60000"/>
                  </a:schemeClr>
                </a:solidFill>
              </a:rPr>
              <a:t>9.1 Protocoles de redondance au premier saut</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6730996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Protocoles de redondance au premier saut</a:t>
            </a:r>
            <a:r>
              <a:rPr lang="en-US" dirty="0"/>
              <a:t/>
            </a:r>
            <a:br>
              <a:rPr lang="en-US" dirty="0"/>
            </a:br>
            <a:r>
              <a:rPr lang="fr-FR" sz="2400"/>
              <a:t>Limitations de la passerelle par défaut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D5485CB-B816-1A47-B966-D19EA3F3139D}"/>
              </a:ext>
            </a:extLst>
          </p:cNvPr>
          <p:cNvSpPr>
            <a:spLocks noGrp="1"/>
          </p:cNvSpPr>
          <p:nvPr>
            <p:ph idx="1"/>
          </p:nvPr>
        </p:nvSpPr>
        <p:spPr>
          <a:xfrm>
            <a:off x="174567" y="731837"/>
            <a:ext cx="4958986" cy="3689897"/>
          </a:xfrm>
        </p:spPr>
        <p:txBody>
          <a:bodyPr/>
          <a:lstStyle/>
          <a:p>
            <a:pPr marL="0" indent="0" algn="l" rtl="0">
              <a:spcBef>
                <a:spcPts val="0"/>
              </a:spcBef>
            </a:pPr>
            <a:r>
              <a:rPr lang="fr-FR" sz="1600">
                <a:solidFill>
                  <a:srgbClr val="000000"/>
                </a:solidFill>
              </a:rPr>
              <a:t>Les périphériques finaux sont généralement configurés avec une adresse IPv4 unique pour une passerelle par défaut. </a:t>
            </a:r>
          </a:p>
          <a:p>
            <a:pPr marL="285750" indent="-285750" algn="l" rtl="0">
              <a:spcBef>
                <a:spcPts val="0"/>
              </a:spcBef>
              <a:buFont typeface="Arial" panose="020B0604020202020204" pitchFamily="34" charset="0"/>
              <a:buChar char="•"/>
            </a:pPr>
            <a:r>
              <a:rPr lang="fr-FR" sz="1600">
                <a:solidFill>
                  <a:srgbClr val="000000"/>
                </a:solidFill>
              </a:rPr>
              <a:t>Si l'interface passerelle-routeur par défaut tombe en panne, les hôtes du réseau local perdent leur connectivité à l'extérieur du réseau.</a:t>
            </a:r>
          </a:p>
          <a:p>
            <a:pPr marL="285750" indent="-285750" algn="l" rtl="0">
              <a:spcBef>
                <a:spcPts val="0"/>
              </a:spcBef>
              <a:buFont typeface="Arial" panose="020B0604020202020204" pitchFamily="34" charset="0"/>
              <a:buChar char="•"/>
            </a:pPr>
            <a:r>
              <a:rPr lang="fr-FR" sz="1600">
                <a:solidFill>
                  <a:srgbClr val="000000"/>
                </a:solidFill>
              </a:rPr>
              <a:t>Cela se produit même si un routeur redondant ou un commutateur de couche 3 qui pourrait servir de passerelle par défaut existe.</a:t>
            </a:r>
          </a:p>
          <a:p>
            <a:pPr marL="0" indent="0" algn="l">
              <a:spcBef>
                <a:spcPts val="0"/>
              </a:spcBef>
            </a:pPr>
            <a:endParaRPr lang="en-US" sz="1600" dirty="0">
              <a:solidFill>
                <a:srgbClr val="000000"/>
              </a:solidFill>
            </a:endParaRPr>
          </a:p>
          <a:p>
            <a:pPr marL="0" indent="0" algn="l" rtl="0"/>
            <a:r>
              <a:rPr lang="fr-FR" sz="1600">
                <a:solidFill>
                  <a:srgbClr val="000000"/>
                </a:solidFill>
              </a:rPr>
              <a:t>Les protocoles de redondance de premier saut (FHRP) sont des mécanismes qui fournissent des passerelles alternatives par défaut dans les réseaux commutés où deux ou plusieurs routeurs sont connectés aux mêmes VLANs. </a:t>
            </a:r>
          </a:p>
          <a:p>
            <a:pPr marL="342900" indent="-342900" algn="l">
              <a:buFont typeface="Arial" panose="020B0604020202020204" pitchFamily="34" charset="0"/>
              <a:buChar char="•"/>
            </a:pPr>
            <a:endParaRPr lang="en-US"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02A458F8-CA96-41B9-8641-6706CA960241}"/>
              </a:ext>
            </a:extLst>
          </p:cNvPr>
          <p:cNvPicPr>
            <a:picLocks noChangeAspect="1"/>
          </p:cNvPicPr>
          <p:nvPr/>
        </p:nvPicPr>
        <p:blipFill>
          <a:blip r:embed="rId3"/>
          <a:stretch>
            <a:fillRect/>
          </a:stretch>
        </p:blipFill>
        <p:spPr>
          <a:xfrm>
            <a:off x="5454118" y="493126"/>
            <a:ext cx="3287305" cy="3042619"/>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394393782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Protocoles de redondance au premier saut</a:t>
            </a:r>
            <a:r>
              <a:rPr lang="en-US" dirty="0"/>
              <a:t/>
            </a:r>
            <a:br>
              <a:rPr lang="en-US" dirty="0"/>
            </a:br>
            <a:r>
              <a:rPr lang="fr-FR" sz="2400"/>
              <a:t>Redondance des routeurs</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972B5A01-A954-0444-A622-E129348567A5}"/>
              </a:ext>
            </a:extLst>
          </p:cNvPr>
          <p:cNvSpPr>
            <a:spLocks noGrp="1"/>
          </p:cNvSpPr>
          <p:nvPr>
            <p:ph idx="1"/>
          </p:nvPr>
        </p:nvSpPr>
        <p:spPr>
          <a:xfrm>
            <a:off x="474662" y="731837"/>
            <a:ext cx="8280057" cy="3689897"/>
          </a:xfrm>
        </p:spPr>
        <p:txBody>
          <a:bodyPr/>
          <a:lstStyle/>
          <a:p>
            <a:pPr marL="0" indent="0" algn="l" rtl="0"/>
            <a:r>
              <a:rPr lang="fr-FR" sz="1400">
                <a:solidFill>
                  <a:srgbClr val="000000"/>
                </a:solidFill>
              </a:rPr>
              <a:t>Pour éviter tout risque de point de défaillance unique au niveau de la passerelle par défaut, il est possible d'implémenter un routeur virtuel. Pour mettre en œuvre ce type de redondance des routeurs, plusieurs routeurs sont configurés pour fonctionner ensemble afin de présenter l'illusion d'un seul routeur aux hôtes du réseau local. En partageant une adresse IP et une adresse MAC, plusieurs routeurs peuvent jouer le rôle d'un routeur virtuel unique.</a:t>
            </a:r>
          </a:p>
          <a:p>
            <a:pPr marL="342900" indent="-342900" algn="l" rtl="0">
              <a:buFont typeface="Arial" panose="020B0604020202020204" pitchFamily="34" charset="0"/>
              <a:buChar char="•"/>
            </a:pPr>
            <a:r>
              <a:rPr lang="fr-FR" sz="1400">
                <a:solidFill>
                  <a:srgbClr val="000000"/>
                </a:solidFill>
              </a:rPr>
              <a:t>L'adresse IPv4 du routeur virtuel est configurée en tant que passerelle par défaut pour les postes de travail sur un segment IPv4 donné. </a:t>
            </a:r>
          </a:p>
          <a:p>
            <a:pPr marL="342900" indent="-342900" algn="l" rtl="0">
              <a:buFont typeface="Arial" panose="020B0604020202020204" pitchFamily="34" charset="0"/>
              <a:buChar char="•"/>
            </a:pPr>
            <a:r>
              <a:rPr lang="fr-FR" sz="1400">
                <a:solidFill>
                  <a:srgbClr val="000000"/>
                </a:solidFill>
              </a:rPr>
              <a:t>Lorsque des trames sont envoyées à la passerelle par défaut par des périphériques hôtes, les hôtes utilisent le processus ARP pour résoudre l'adresse MAC associée à l'adresse IPv4 de la passerelle par défaut. La résolution ARP renvoie l’adresse MAC du routeur virtuel. Les trames envoyées à l'adresse MAC du routeur virtuel peuvent alors être traitées physiquement par le routeur actif, au sein du groupe de routeurs virtuel. </a:t>
            </a:r>
          </a:p>
          <a:p>
            <a:pPr marL="342900" indent="-342900" algn="l" rtl="0">
              <a:buFont typeface="Arial" panose="020B0604020202020204" pitchFamily="34" charset="0"/>
              <a:buChar char="•"/>
            </a:pPr>
            <a:r>
              <a:rPr lang="fr-FR" sz="1400">
                <a:solidFill>
                  <a:srgbClr val="000000"/>
                </a:solidFill>
              </a:rPr>
              <a:t>Un protocole est utilisé pour identifier au moins deux routeurs comme périphériques chargés de traiter les trames envoyées à l’adresse MAC ou à l’adresse IP d’un routeur virtuel unique. Les périphériques hôtes transmettent le trafic à l’adresse du routeur virtuel. Le routeur physique qui achemine ce trafic est transparent pour les appareils hôtes.</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3327340782"/>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Protocoles de redondance au premier saut</a:t>
            </a:r>
            <a:r>
              <a:rPr lang="en-US" dirty="0"/>
              <a:t/>
            </a:r>
            <a:br>
              <a:rPr lang="en-US" dirty="0"/>
            </a:br>
            <a:r>
              <a:rPr lang="fr-FR" sz="2400"/>
              <a:t>Redondance des routeurs</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972B5A01-A954-0444-A622-E129348567A5}"/>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a:solidFill>
                  <a:srgbClr val="000000"/>
                </a:solidFill>
              </a:rPr>
              <a:t>Un protocole de redondance offre le mécanisme nécessaire pour déterminer quel routeur doit être actif dans le réacheminement du trafic. Il détermine également quand le rôle de réacheminement doit être repris par un routeur en veille. La transition d’un routeur de transfert à un autre est transparente pour les périphériques finaux.</a:t>
            </a:r>
          </a:p>
          <a:p>
            <a:pPr marL="342900" indent="-342900" algn="l" rtl="0">
              <a:buFont typeface="Arial" panose="020B0604020202020204" pitchFamily="34" charset="0"/>
              <a:buChar char="•"/>
            </a:pPr>
            <a:r>
              <a:rPr lang="fr-FR" sz="1600">
                <a:solidFill>
                  <a:srgbClr val="000000"/>
                </a:solidFill>
              </a:rPr>
              <a:t>La capacité d'un réseau à se remettre dynamiquement de la défaillance d'un dispositif agissant comme une passerelle par défaut est connue sous le nom de redondance de premier saut.</a:t>
            </a:r>
          </a:p>
          <a:p>
            <a:pPr marL="0" indent="0" algn="l"/>
            <a:endParaRPr lang="en-US" sz="12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288326805"/>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Protocoles de redondance au premier saut</a:t>
            </a:r>
            <a:r>
              <a:rPr lang="en-US" dirty="0"/>
              <a:t/>
            </a:r>
            <a:br>
              <a:rPr lang="en-US" dirty="0"/>
            </a:br>
            <a:r>
              <a:rPr lang="fr-FR" sz="2400"/>
              <a:t>Étapes du basculement d'un routeur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DB2203C8-9AB3-F946-93C5-9C15F626E893}"/>
              </a:ext>
            </a:extLst>
          </p:cNvPr>
          <p:cNvSpPr>
            <a:spLocks noGrp="1"/>
          </p:cNvSpPr>
          <p:nvPr>
            <p:ph idx="1"/>
          </p:nvPr>
        </p:nvSpPr>
        <p:spPr>
          <a:xfrm>
            <a:off x="124692" y="731837"/>
            <a:ext cx="3681766" cy="3689897"/>
          </a:xfrm>
        </p:spPr>
        <p:txBody>
          <a:bodyPr/>
          <a:lstStyle/>
          <a:p>
            <a:pPr marL="0" indent="0" algn="l" rtl="0"/>
            <a:r>
              <a:rPr lang="fr-FR" sz="1400" dirty="0">
                <a:solidFill>
                  <a:srgbClr val="000000"/>
                </a:solidFill>
              </a:rPr>
              <a:t>Lorsque le routeur actif tombe en panne, le protocole de redondance fait passer le routeur de réserve au nouveau rôle de routeur actif, comme le montre la figure. Voici la procédure en cas de défaillance du routeur actif :</a:t>
            </a:r>
          </a:p>
          <a:p>
            <a:pPr marL="415985" lvl="1" indent="-342900" rtl="0">
              <a:buFont typeface="+mj-lt"/>
              <a:buAutoNum type="arabicPeriod"/>
            </a:pPr>
            <a:r>
              <a:rPr lang="fr-FR" dirty="0">
                <a:solidFill>
                  <a:srgbClr val="000000"/>
                </a:solidFill>
              </a:rPr>
              <a:t>Le routeur en veille cesse de voir les messages Hello du routeur de transfert.</a:t>
            </a:r>
          </a:p>
          <a:p>
            <a:pPr marL="415985" lvl="1" indent="-342900" rtl="0">
              <a:buFont typeface="+mj-lt"/>
              <a:buAutoNum type="arabicPeriod"/>
            </a:pPr>
            <a:r>
              <a:rPr lang="fr-FR" dirty="0">
                <a:solidFill>
                  <a:srgbClr val="000000"/>
                </a:solidFill>
              </a:rPr>
              <a:t>Le routeur en veille assume le rôle du routeur de transfert.</a:t>
            </a:r>
          </a:p>
          <a:p>
            <a:pPr marL="415985" lvl="1" indent="-342900" rtl="0">
              <a:buFont typeface="+mj-lt"/>
              <a:buAutoNum type="arabicPeriod"/>
            </a:pPr>
            <a:r>
              <a:rPr lang="fr-FR" dirty="0">
                <a:solidFill>
                  <a:srgbClr val="000000"/>
                </a:solidFill>
              </a:rPr>
              <a:t>Étant donné que le nouveau routeur de transfert assume à la fois le rôle de l'adresse IPv4 et celui de l'adresse MAC du routeur virtuel, aucune interruption de service n'est constatée au niveau des périphériques hôtes.</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65760B28-058E-7341-B2ED-DE4F6990AD60}"/>
              </a:ext>
            </a:extLst>
          </p:cNvPr>
          <p:cNvPicPr>
            <a:picLocks noChangeAspect="1"/>
          </p:cNvPicPr>
          <p:nvPr/>
        </p:nvPicPr>
        <p:blipFill>
          <a:blip r:embed="rId3"/>
          <a:stretch>
            <a:fillRect/>
          </a:stretch>
        </p:blipFill>
        <p:spPr>
          <a:xfrm>
            <a:off x="3806457" y="721766"/>
            <a:ext cx="5000812" cy="3467462"/>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161112837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Protocoles de redondance au premier saut</a:t>
            </a:r>
            <a:r>
              <a:rPr lang="en-US" dirty="0"/>
              <a:t/>
            </a:r>
            <a:br>
              <a:rPr lang="en-US" dirty="0"/>
            </a:br>
            <a:r>
              <a:rPr lang="fr-FR" sz="2400"/>
              <a:t>Options FHRP</a:t>
            </a:r>
          </a:p>
        </p:txBody>
      </p:sp>
      <p:graphicFrame>
        <p:nvGraphicFramePr>
          <p:cNvPr id="6" name="Content Placeholder 5">
            <a:extLst>
              <a:ext uri="{FF2B5EF4-FFF2-40B4-BE49-F238E27FC236}">
                <a16:creationId xmlns:a16="http://schemas.microsoft.com/office/drawing/2014/main" xmlns:c15="http://schemas.microsoft.com/office/drawing/2012/chart" xmlns:c="http://schemas.openxmlformats.org/drawingml/2006/chart" xmlns="" id="{8C577A76-89AB-744A-916B-9618A7BACA08}"/>
              </a:ext>
            </a:extLst>
          </p:cNvPr>
          <p:cNvGraphicFramePr>
            <a:graphicFrameLocks noGrp="1"/>
          </p:cNvGraphicFramePr>
          <p:nvPr>
            <p:ph idx="1"/>
            <p:extLst>
              <p:ext uri="{D42A27DB-BD31-4B8C-83A1-F6EECF244321}">
                <p14:modId xmlns:p14="http://schemas.microsoft.com/office/powerpoint/2010/main" xmlns:c15="http://schemas.microsoft.com/office/drawing/2012/chart" xmlns:c="http://schemas.openxmlformats.org/drawingml/2006/chart" xmlns="" val="2903865369"/>
              </p:ext>
            </p:extLst>
          </p:nvPr>
        </p:nvGraphicFramePr>
        <p:xfrm>
          <a:off x="0" y="625512"/>
          <a:ext cx="9143999" cy="4646901"/>
        </p:xfrm>
        <a:graphic>
          <a:graphicData uri="http://schemas.openxmlformats.org/drawingml/2006/table">
            <a:tbl>
              <a:tblPr firstRow="1" bandRow="1">
                <a:tableStyleId>{5C22544A-7EE6-4342-B048-85BDC9FD1C3A}</a:tableStyleId>
              </a:tblPr>
              <a:tblGrid>
                <a:gridCol w="1495366">
                  <a:extLst>
                    <a:ext uri="{9D8B030D-6E8A-4147-A177-3AD203B41FA5}">
                      <a16:colId xmlns:a16="http://schemas.microsoft.com/office/drawing/2014/main" xmlns:c15="http://schemas.microsoft.com/office/drawing/2012/chart" xmlns:c="http://schemas.openxmlformats.org/drawingml/2006/chart" xmlns="" val="141585740"/>
                    </a:ext>
                  </a:extLst>
                </a:gridCol>
                <a:gridCol w="7648633">
                  <a:extLst>
                    <a:ext uri="{9D8B030D-6E8A-4147-A177-3AD203B41FA5}">
                      <a16:colId xmlns:a16="http://schemas.microsoft.com/office/drawing/2014/main" xmlns:c15="http://schemas.microsoft.com/office/drawing/2012/chart" xmlns:c="http://schemas.openxmlformats.org/drawingml/2006/chart" xmlns="" val="2051280231"/>
                    </a:ext>
                  </a:extLst>
                </a:gridCol>
              </a:tblGrid>
              <a:tr h="212909">
                <a:tc>
                  <a:txBody>
                    <a:bodyPr/>
                    <a:lstStyle/>
                    <a:p>
                      <a:pPr algn="l" rtl="0" fontAlgn="ctr"/>
                      <a:r>
                        <a:rPr lang="fr-FR" sz="1000" dirty="0">
                          <a:effectLst/>
                        </a:rPr>
                        <a:t>Options FHRP</a:t>
                      </a:r>
                    </a:p>
                  </a:txBody>
                  <a:tcPr marL="47625" marR="47625" marT="47625" marB="47625" anchor="ctr"/>
                </a:tc>
                <a:tc>
                  <a:txBody>
                    <a:bodyPr/>
                    <a:lstStyle/>
                    <a:p>
                      <a:pPr algn="l" rtl="0" fontAlgn="ctr"/>
                      <a:r>
                        <a:rPr lang="fr-FR" sz="100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646877341"/>
                  </a:ext>
                </a:extLst>
              </a:tr>
              <a:tr h="550831">
                <a:tc>
                  <a:txBody>
                    <a:bodyPr/>
                    <a:lstStyle/>
                    <a:p>
                      <a:pPr rtl="0" fontAlgn="ctr"/>
                      <a:r>
                        <a:rPr lang="fr-FR" sz="1000" b="0">
                          <a:effectLst/>
                        </a:rPr>
                        <a:t>Hot Standby Router Protocol (HSRP)</a:t>
                      </a:r>
                    </a:p>
                  </a:txBody>
                  <a:tcPr marL="47625" marR="47625" marT="47625" marB="47625" anchor="ctr"/>
                </a:tc>
                <a:tc>
                  <a:txBody>
                    <a:bodyPr/>
                    <a:lstStyle/>
                    <a:p>
                      <a:pPr rtl="0" fontAlgn="ctr"/>
                      <a:r>
                        <a:rPr lang="fr-FR" sz="1000" b="0">
                          <a:effectLst/>
                        </a:rPr>
                        <a:t>Le Protocole HSRP (Hot Standby Router Protocol) est un protocole FHRP propriétaire de Cisco, conçu pour permettre le basculement transparent d'un périphérique IPv4 au premier saut. Il est utilisé dans un groupe de routeurs pour sélectionner un périphérique actif et un périphérique en veille. Le dispositif actif est le dispositif qui est utilisé pour l'acheminement des paquets ; le dispositif de réserve est le dispositif qui prend le relais lorsque le dispositif actif tombe en panne, ou lorsque des conditions prédéfinies sont remplies. </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90795731"/>
                  </a:ext>
                </a:extLst>
              </a:tr>
              <a:tr h="605972">
                <a:tc>
                  <a:txBody>
                    <a:bodyPr/>
                    <a:lstStyle/>
                    <a:p>
                      <a:pPr rtl="0" fontAlgn="ctr"/>
                      <a:r>
                        <a:rPr lang="fr-FR" sz="1000" b="0">
                          <a:effectLst/>
                        </a:rPr>
                        <a:t>HSRP pour IPv6</a:t>
                      </a:r>
                    </a:p>
                  </a:txBody>
                  <a:tcPr marL="47625" marR="47625" marT="47625" marB="47625" anchor="ctr"/>
                </a:tc>
                <a:tc>
                  <a:txBody>
                    <a:bodyPr/>
                    <a:lstStyle/>
                    <a:p>
                      <a:pPr rtl="0" fontAlgn="ctr"/>
                      <a:r>
                        <a:rPr lang="fr-FR" sz="1000" b="0" dirty="0">
                          <a:effectLst/>
                        </a:rPr>
                        <a:t>Il s'agit d'un FHRP propriétaire de Cisco qui offre les mêmes fonctionnalités que le HSRP, mais dans un environnement IPv6. Un groupe IPv6 du HSRP a une adresse MAC virtuelle dérivée du numéro de groupe du HSRP et une adresse IPv6 locale de liaison virtuelle dérivée de l'adresse MAC virtuelle du HSRP. Des annonces périodiques de routeurs (</a:t>
                      </a:r>
                      <a:r>
                        <a:rPr lang="fr-FR" sz="1000" b="0" dirty="0" err="1">
                          <a:effectLst/>
                        </a:rPr>
                        <a:t>RAs</a:t>
                      </a:r>
                      <a:r>
                        <a:rPr lang="fr-FR" sz="1000" b="0" dirty="0">
                          <a:effectLst/>
                        </a:rPr>
                        <a:t>) sont envoyées pour l'adresse IPv6 virtuelle du lien local du HSRP lorsque le groupe HSRP est actif. Lorsque le groupe devient inactif, ces </a:t>
                      </a:r>
                      <a:r>
                        <a:rPr lang="fr-FR" sz="1000" b="0" dirty="0" err="1">
                          <a:effectLst/>
                        </a:rPr>
                        <a:t>RAs</a:t>
                      </a:r>
                      <a:r>
                        <a:rPr lang="fr-FR" sz="1000" b="0" dirty="0">
                          <a:effectLst/>
                        </a:rPr>
                        <a:t> cessent après l'envoi d'une dernière RA.</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48110865"/>
                  </a:ext>
                </a:extLst>
              </a:tr>
              <a:tr h="605972">
                <a:tc>
                  <a:txBody>
                    <a:bodyPr/>
                    <a:lstStyle/>
                    <a:p>
                      <a:pPr rtl="0" fontAlgn="ctr"/>
                      <a:r>
                        <a:rPr lang="fr-FR" sz="1000" b="0">
                          <a:effectLst/>
                        </a:rPr>
                        <a:t>Protocole de redondance des routeurs virtuels version 2 (VRRPv2)</a:t>
                      </a:r>
                    </a:p>
                  </a:txBody>
                  <a:tcPr marL="47625" marR="47625" marT="47625" marB="47625" anchor="ctr"/>
                </a:tc>
                <a:tc>
                  <a:txBody>
                    <a:bodyPr/>
                    <a:lstStyle/>
                    <a:p>
                      <a:pPr rtl="0" fontAlgn="ctr"/>
                      <a:r>
                        <a:rPr lang="fr-FR" sz="1000" b="0">
                          <a:effectLst/>
                        </a:rPr>
                        <a:t>Il s'agit d'un protocole d'élection non propriétaire qui attribue dynamiquement la responsabilité d'un ou plusieurs routeurs virtuels aux routeurs VRRP sur un réseau local IPv4. Cela permet à plusieurs routeurs sur un lien multi-accès d'utiliser la même adresse IPv4 virtuelle. Dans une configuration VRRP, un routeur est élu en tant que routeur maître virtuel, les autres routeurs servant de secours en cas de défaillance du routeur maître virtuel.</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776444347"/>
                  </a:ext>
                </a:extLst>
              </a:tr>
              <a:tr h="343930">
                <a:tc>
                  <a:txBody>
                    <a:bodyPr/>
                    <a:lstStyle/>
                    <a:p>
                      <a:pPr rtl="0" fontAlgn="ctr"/>
                      <a:r>
                        <a:rPr lang="fr-FR" sz="1000" b="0">
                          <a:effectLst/>
                        </a:rPr>
                        <a:t>VRRPv3</a:t>
                      </a:r>
                    </a:p>
                  </a:txBody>
                  <a:tcPr marL="47625" marR="47625" marT="47625" marB="47625" anchor="ctr"/>
                </a:tc>
                <a:tc>
                  <a:txBody>
                    <a:bodyPr/>
                    <a:lstStyle/>
                    <a:p>
                      <a:pPr rtl="0" fontAlgn="ctr"/>
                      <a:r>
                        <a:rPr lang="fr-FR" sz="1000" b="0">
                          <a:effectLst/>
                        </a:rPr>
                        <a:t>Cela permet de prendre en charge les adresses IPv4 et IPv6. Le VRRPv3 fonctionne dans des environnements multi-fournisseurs et est plus évolutif que le VRRPv2.</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909641129"/>
                  </a:ext>
                </a:extLst>
              </a:tr>
              <a:tr h="474951">
                <a:tc>
                  <a:txBody>
                    <a:bodyPr/>
                    <a:lstStyle/>
                    <a:p>
                      <a:pPr rtl="0" fontAlgn="ctr"/>
                      <a:r>
                        <a:rPr lang="fr-FR" sz="1000" b="0">
                          <a:effectLst/>
                        </a:rPr>
                        <a:t>Protocole d'équilibrage de charge de la passerelle (GLBP)</a:t>
                      </a:r>
                    </a:p>
                  </a:txBody>
                  <a:tcPr marL="47625" marR="47625" marT="47625" marB="47625" anchor="ctr"/>
                </a:tc>
                <a:tc>
                  <a:txBody>
                    <a:bodyPr/>
                    <a:lstStyle/>
                    <a:p>
                      <a:pPr rtl="0" fontAlgn="ctr"/>
                      <a:r>
                        <a:rPr lang="fr-FR" sz="1000" b="0">
                          <a:effectLst/>
                        </a:rPr>
                        <a:t>Il s'agit d'un FHRP propriétaire de Cisco qui protège le trafic de données d'un routeur ou d'un circuit défaillant, comme le HSRP et le VRRP, tout en permettant l'équilibrage de la charge (également appelé partage de la charge) entre un groupe de routeurs redondants.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038858797"/>
                  </a:ext>
                </a:extLst>
              </a:tr>
              <a:tr h="474951">
                <a:tc>
                  <a:txBody>
                    <a:bodyPr/>
                    <a:lstStyle/>
                    <a:p>
                      <a:pPr rtl="0" fontAlgn="ctr"/>
                      <a:r>
                        <a:rPr lang="fr-FR" sz="1000" b="0">
                          <a:effectLst/>
                        </a:rPr>
                        <a:t>GLBP pour IPv6</a:t>
                      </a:r>
                    </a:p>
                  </a:txBody>
                  <a:tcPr marL="47625" marR="47625" marT="47625" marB="47625" anchor="ctr"/>
                </a:tc>
                <a:tc>
                  <a:txBody>
                    <a:bodyPr/>
                    <a:lstStyle/>
                    <a:p>
                      <a:pPr rtl="0" fontAlgn="ctr"/>
                      <a:r>
                        <a:rPr lang="fr-FR" sz="1000" b="0">
                          <a:effectLst/>
                        </a:rPr>
                        <a:t>Il s'agit d'un FHRP propriétaire de Cisco qui offre les mêmes fonctionnalités que le GLBP, mais dans un environnement IPv6. Le protocole GLBP pour IPv6 offre un routeur de secours automatique pour les hôtes IPv6 configurés avec une passerelle par défaut unique, sur un LAN. Plusieurs routeurs de premier saut se combinent dans le réseau local pour offrir un routeur de premier saut IPv6 virtuel unique, tout en partageant la charge de réacheminement des paquets IPv6.</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76343197"/>
                  </a:ext>
                </a:extLst>
              </a:tr>
              <a:tr h="474951">
                <a:tc>
                  <a:txBody>
                    <a:bodyPr/>
                    <a:lstStyle/>
                    <a:p>
                      <a:pPr rtl="0" fontAlgn="ctr"/>
                      <a:r>
                        <a:rPr lang="fr-FR" sz="1000" b="0">
                          <a:effectLst/>
                        </a:rPr>
                        <a:t>ICMP Router Discovery Protocol (IRDP)</a:t>
                      </a:r>
                    </a:p>
                  </a:txBody>
                  <a:tcPr marL="47625" marR="47625" marT="47625" marB="47625" anchor="ctr"/>
                </a:tc>
                <a:tc>
                  <a:txBody>
                    <a:bodyPr/>
                    <a:lstStyle/>
                    <a:p>
                      <a:pPr rtl="0" fontAlgn="ctr"/>
                      <a:r>
                        <a:rPr lang="fr-FR" sz="1000" b="0" dirty="0">
                          <a:effectLst/>
                        </a:rPr>
                        <a:t>Spécifié dans la RFC 1256, IRDP est une solution FHRP héritée. Le protocole IRDP permet aux hôtes IPv4 de localiser les routeurs offrant une connectivité IPv4 à d'autres réseaux IP (non locaux).</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947414994"/>
                  </a:ext>
                </a:extLst>
              </a:tr>
            </a:tbl>
          </a:graphicData>
        </a:graphic>
      </p:graphicFrame>
    </p:spTree>
    <p:extLst>
      <p:ext uri="{BB962C8B-B14F-4D97-AF65-F5344CB8AC3E}">
        <p14:creationId xmlns:p14="http://schemas.microsoft.com/office/powerpoint/2010/main" xmlns:c15="http://schemas.microsoft.com/office/drawing/2012/chart" xmlns:c="http://schemas.openxmlformats.org/drawingml/2006/chart" xmlns="" val="1391364576"/>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9.2 HSRP</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0168969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HSRP</a:t>
            </a:r>
            <a:r>
              <a:rPr lang="en-US" dirty="0"/>
              <a:t/>
            </a:r>
            <a:br>
              <a:rPr lang="en-US" dirty="0"/>
            </a:br>
            <a:r>
              <a:rPr lang="fr-FR" sz="2400"/>
              <a:t>Aperçu du HSRP</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81400BE2-4975-1F4D-99D8-C232353A974E}"/>
              </a:ext>
            </a:extLst>
          </p:cNvPr>
          <p:cNvSpPr>
            <a:spLocks noGrp="1"/>
          </p:cNvSpPr>
          <p:nvPr>
            <p:ph idx="1"/>
          </p:nvPr>
        </p:nvSpPr>
        <p:spPr>
          <a:xfrm>
            <a:off x="474662" y="731837"/>
            <a:ext cx="8280057" cy="3689897"/>
          </a:xfrm>
        </p:spPr>
        <p:txBody>
          <a:bodyPr/>
          <a:lstStyle/>
          <a:p>
            <a:pPr marL="0" indent="0" algn="l" rtl="0"/>
            <a:r>
              <a:rPr lang="fr-FR" sz="1400">
                <a:solidFill>
                  <a:srgbClr val="000000"/>
                </a:solidFill>
              </a:rPr>
              <a:t>Cisco fournit HSRP et HSRP pour IPv6 comme un moyen d'éviter de perdre l'accès réseau extérieur si votre routeur par défaut échoue. Le Protocole HSRP (Hot Standby Router Protocol) est un protocole FHRP propriétaire de Cisco, conçu pour permettre le basculement transparent d'un périphérique IPv4 au premier saut.</a:t>
            </a:r>
          </a:p>
          <a:p>
            <a:pPr marL="0" indent="0" algn="l"/>
            <a:endParaRPr lang="en-US" sz="1400" dirty="0">
              <a:solidFill>
                <a:srgbClr val="000000"/>
              </a:solidFill>
            </a:endParaRPr>
          </a:p>
          <a:p>
            <a:pPr marL="0" indent="0" algn="l" rtl="0"/>
            <a:r>
              <a:rPr lang="fr-FR" sz="1400">
                <a:solidFill>
                  <a:srgbClr val="000000"/>
                </a:solidFill>
              </a:rPr>
              <a:t>Le HSRP assure une haute disponibilité du réseau en fournissant une redondance de routage de premier saut pour les hôtes IP sur les réseaux configurés avec une adresse de passerelle IP par défaut. Le HSRP est utilisé dans un groupe de routeurs pour sélectionner un appareil actif et un appareil de secours. Dans un groupe d'interfaces de dispositifs, le dispositif actif est celui qui est utilisé pour l'acheminement des paquets ; le dispositif de secours est celui qui prend le relais lorsque le dispositif actif tombe en panne, ou lorsque des conditions prédéfinies sont remplies. La fonction du routeur de secours HSRP est de surveiller l'état opérationnel du groupe HSRP et d'assumer rapidement la responsabilité de la transmission des paquets si le routeur actif tombe en panne.</a:t>
            </a:r>
          </a:p>
          <a:p>
            <a:pPr marL="0" indent="0" algn="l"/>
            <a:endParaRPr lang="en-US" sz="1400" dirty="0">
              <a:solidFill>
                <a:srgbClr val="000000"/>
              </a:solidFill>
            </a:endParaRPr>
          </a:p>
        </p:txBody>
      </p:sp>
    </p:spTree>
    <p:extLst>
      <p:ext uri="{BB962C8B-B14F-4D97-AF65-F5344CB8AC3E}">
        <p14:creationId xmlns:p14="http://schemas.microsoft.com/office/powerpoint/2010/main" xmlns:c15="http://schemas.microsoft.com/office/drawing/2012/chart" xmlns:c="http://schemas.openxmlformats.org/drawingml/2006/chart" xmlns="" val="1907564527"/>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HSRP</a:t>
            </a:r>
            <a:r>
              <a:rPr lang="en-US" dirty="0"/>
              <a:t/>
            </a:r>
            <a:br>
              <a:rPr lang="en-US" dirty="0"/>
            </a:br>
            <a:r>
              <a:rPr lang="fr-FR" sz="2400"/>
              <a:t>Priorité et préemption HSRP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6F5BBAAA-B22D-324B-8BD3-79C7933D1A7D}"/>
              </a:ext>
            </a:extLst>
          </p:cNvPr>
          <p:cNvSpPr>
            <a:spLocks noGrp="1"/>
          </p:cNvSpPr>
          <p:nvPr>
            <p:ph idx="1"/>
          </p:nvPr>
        </p:nvSpPr>
        <p:spPr>
          <a:xfrm>
            <a:off x="74815" y="731837"/>
            <a:ext cx="4813069" cy="3612437"/>
          </a:xfrm>
        </p:spPr>
        <p:txBody>
          <a:bodyPr/>
          <a:lstStyle/>
          <a:p>
            <a:pPr marL="0" indent="0" algn="l" rtl="0"/>
            <a:r>
              <a:rPr lang="fr-FR" sz="1400">
                <a:solidFill>
                  <a:srgbClr val="000000"/>
                </a:solidFill>
              </a:rPr>
              <a:t>Le rôle des routeurs actifs et de secours est déterminé lors du processus de sélection de HSRP. Par défaut, le routeur avec l'adresse IPv4 la plus élevée devient le routeur actif. Cependant, il est toujours plus judicieux de contrôler la manière dont votre réseau fonctionne en conditions normales plutôt que de laisser le hasard faire les choses.</a:t>
            </a:r>
          </a:p>
          <a:p>
            <a:pPr marL="342900" indent="-342900" algn="l" rtl="0">
              <a:buFont typeface="Arial" panose="020B0604020202020204" pitchFamily="34" charset="0"/>
              <a:buChar char="•"/>
            </a:pPr>
            <a:r>
              <a:rPr lang="fr-FR" sz="1400">
                <a:solidFill>
                  <a:srgbClr val="000000"/>
                </a:solidFill>
              </a:rPr>
              <a:t>Il est possible d'utiliser la priorité HSRP pour déterminer le routeur actif. </a:t>
            </a:r>
          </a:p>
          <a:p>
            <a:pPr marL="342900" indent="-342900" algn="l" rtl="0">
              <a:buFont typeface="Arial" panose="020B0604020202020204" pitchFamily="34" charset="0"/>
              <a:buChar char="•"/>
            </a:pPr>
            <a:r>
              <a:rPr lang="fr-FR" sz="1400">
                <a:solidFill>
                  <a:srgbClr val="000000"/>
                </a:solidFill>
              </a:rPr>
              <a:t>Le routeur associé à la priorité HSRP la plus élevée devient le routeur actif. </a:t>
            </a:r>
          </a:p>
          <a:p>
            <a:pPr marL="342900" indent="-342900" algn="l" rtl="0">
              <a:buFont typeface="Arial" panose="020B0604020202020204" pitchFamily="34" charset="0"/>
              <a:buChar char="•"/>
            </a:pPr>
            <a:r>
              <a:rPr lang="fr-FR" sz="1400">
                <a:solidFill>
                  <a:srgbClr val="000000"/>
                </a:solidFill>
              </a:rPr>
              <a:t>La valeur par défaut de la priorité HSRP est 100.</a:t>
            </a:r>
          </a:p>
          <a:p>
            <a:pPr marL="342900" indent="-342900" algn="l" rtl="0">
              <a:buFont typeface="Arial" panose="020B0604020202020204" pitchFamily="34" charset="0"/>
              <a:buChar char="•"/>
            </a:pPr>
            <a:r>
              <a:rPr lang="fr-FR" sz="1400">
                <a:solidFill>
                  <a:srgbClr val="000000"/>
                </a:solidFill>
              </a:rPr>
              <a:t>Si les priorités sont identiques, le routeur avec l'adresse IPv4 la plus élevée devient le routeur actif.</a:t>
            </a:r>
          </a:p>
          <a:p>
            <a:pPr marL="342900" indent="-342900" algn="l" rtl="0">
              <a:buFont typeface="Arial" panose="020B0604020202020204" pitchFamily="34" charset="0"/>
              <a:buChar char="•"/>
            </a:pPr>
            <a:r>
              <a:rPr lang="fr-FR" sz="1400">
                <a:solidFill>
                  <a:srgbClr val="000000"/>
                </a:solidFill>
              </a:rPr>
              <a:t>Pour configurer un routeur comme étant le routeur actif, utilisez la commande </a:t>
            </a:r>
            <a:r>
              <a:rPr lang="fr-FR" sz="1400" b="1">
                <a:solidFill>
                  <a:srgbClr val="000000"/>
                </a:solidFill>
              </a:rPr>
              <a:t>standby priority</a:t>
            </a:r>
            <a:r>
              <a:rPr lang="fr-FR" sz="1400">
                <a:solidFill>
                  <a:srgbClr val="000000"/>
                </a:solidFill>
              </a:rPr>
              <a:t> . La plage de priorité HSRP va de 0 à 255.</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1D2FA1F9-0021-49AB-B72A-CAD8F128BC10}"/>
              </a:ext>
            </a:extLst>
          </p:cNvPr>
          <p:cNvPicPr>
            <a:picLocks noChangeAspect="1"/>
          </p:cNvPicPr>
          <p:nvPr/>
        </p:nvPicPr>
        <p:blipFill>
          <a:blip r:embed="rId3"/>
          <a:stretch>
            <a:fillRect/>
          </a:stretch>
        </p:blipFill>
        <p:spPr>
          <a:xfrm>
            <a:off x="5092688" y="1512916"/>
            <a:ext cx="3835181" cy="2415755"/>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3647850814"/>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HSRP</a:t>
            </a:r>
            <a:r>
              <a:rPr lang="en-US" dirty="0"/>
              <a:t/>
            </a:r>
            <a:br>
              <a:rPr lang="en-US" dirty="0"/>
            </a:br>
            <a:r>
              <a:rPr lang="fr-FR" sz="2400"/>
              <a:t>Priorité et préemption HSRP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4E41E6A-CDF5-0640-8804-41A2B2B6B6A0}"/>
              </a:ext>
            </a:extLst>
          </p:cNvPr>
          <p:cNvSpPr>
            <a:spLocks noGrp="1"/>
          </p:cNvSpPr>
          <p:nvPr>
            <p:ph idx="1"/>
          </p:nvPr>
        </p:nvSpPr>
        <p:spPr>
          <a:xfrm>
            <a:off x="0" y="731837"/>
            <a:ext cx="4896196" cy="3689897"/>
          </a:xfrm>
        </p:spPr>
        <p:txBody>
          <a:bodyPr/>
          <a:lstStyle/>
          <a:p>
            <a:pPr marL="0" indent="0" algn="l" rtl="0"/>
            <a:r>
              <a:rPr lang="fr-FR" sz="1200" dirty="0">
                <a:solidFill>
                  <a:srgbClr val="000000"/>
                </a:solidFill>
              </a:rPr>
              <a:t>Par défaut, après être devenu le routeur actif, ce routeur le reste même si un autre routeur associé à une priorité plus élevée est connecté.</a:t>
            </a:r>
          </a:p>
          <a:p>
            <a:pPr marL="342900" indent="-342900" algn="l" rtl="0">
              <a:buFont typeface="Arial" panose="020B0604020202020204" pitchFamily="34" charset="0"/>
              <a:buChar char="•"/>
            </a:pPr>
            <a:r>
              <a:rPr lang="fr-FR" sz="1200" dirty="0">
                <a:solidFill>
                  <a:srgbClr val="000000"/>
                </a:solidFill>
              </a:rPr>
              <a:t>Pour forcer un nouveau processus d'élection du HSRP à avoir lieu lorsqu'un routeur de plus haute priorité est mis en ligne, la préemption doit être activée à l'aide de la commande de l'interface </a:t>
            </a:r>
            <a:r>
              <a:rPr lang="fr-FR" sz="1200" b="1" dirty="0">
                <a:solidFill>
                  <a:srgbClr val="000000"/>
                </a:solidFill>
              </a:rPr>
              <a:t>standby </a:t>
            </a:r>
            <a:r>
              <a:rPr lang="fr-FR" sz="1200" b="1" dirty="0" err="1">
                <a:solidFill>
                  <a:srgbClr val="000000"/>
                </a:solidFill>
              </a:rPr>
              <a:t>preempt</a:t>
            </a:r>
            <a:r>
              <a:rPr lang="fr-FR" sz="1200" dirty="0">
                <a:solidFill>
                  <a:srgbClr val="000000"/>
                </a:solidFill>
              </a:rPr>
              <a:t> . La préemption est la capacité d'un routeur HSRP à déclencher le processus de réélection. Lorsque la préemption est activée, un routeur qui se met en ligne avec une priorité HSRP plus élevée assume le rôle du routeur actif.</a:t>
            </a:r>
          </a:p>
          <a:p>
            <a:pPr marL="342900" indent="-342900" algn="l" rtl="0">
              <a:buFont typeface="Arial" panose="020B0604020202020204" pitchFamily="34" charset="0"/>
              <a:buChar char="•"/>
            </a:pPr>
            <a:r>
              <a:rPr lang="fr-FR" sz="1200" dirty="0">
                <a:solidFill>
                  <a:srgbClr val="000000"/>
                </a:solidFill>
              </a:rPr>
              <a:t>La préemption ne permet à un routeur de devenir le routeur actif que s'il a une priorité plus élevée. Un routeur activé pour la préemption, avec une priorité égale mais une adresse IPv4 plus élevée ne préemptera pas un routeur actif. Consultez la topologie dans la figure.</a:t>
            </a:r>
          </a:p>
          <a:p>
            <a:pPr marL="0" indent="0" algn="l" rtl="0"/>
            <a:r>
              <a:rPr lang="fr-FR" sz="1200" b="1" dirty="0">
                <a:solidFill>
                  <a:srgbClr val="000000"/>
                </a:solidFill>
              </a:rPr>
              <a:t>Remarque</a:t>
            </a:r>
            <a:r>
              <a:rPr lang="fr-FR" sz="1200" dirty="0">
                <a:solidFill>
                  <a:srgbClr val="000000"/>
                </a:solidFill>
              </a:rPr>
              <a:t>: lorsque la préemption est désactivée, le routeur qui démarre en premier devient le routeur actif s'il n'y a pas d'autres routeurs en ligne pendant le processus électoral.</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C6F27F9D-11B5-114E-AA42-B00DF8AA05C3}"/>
              </a:ext>
            </a:extLst>
          </p:cNvPr>
          <p:cNvPicPr>
            <a:picLocks noChangeAspect="1"/>
          </p:cNvPicPr>
          <p:nvPr/>
        </p:nvPicPr>
        <p:blipFill>
          <a:blip r:embed="rId3"/>
          <a:stretch>
            <a:fillRect/>
          </a:stretch>
        </p:blipFill>
        <p:spPr>
          <a:xfrm>
            <a:off x="5184747" y="1372185"/>
            <a:ext cx="3808786" cy="2399129"/>
          </a:xfrm>
          <a:prstGeom prst="rect">
            <a:avLst/>
          </a:prstGeom>
        </p:spPr>
      </p:pic>
    </p:spTree>
    <p:extLst>
      <p:ext uri="{BB962C8B-B14F-4D97-AF65-F5344CB8AC3E}">
        <p14:creationId xmlns:p14="http://schemas.microsoft.com/office/powerpoint/2010/main" xmlns:c15="http://schemas.microsoft.com/office/drawing/2012/chart" xmlns:c="http://schemas.openxmlformats.org/drawingml/2006/chart" xmlns="" val="1841943386"/>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9 Planning Guide</a:t>
            </a:r>
          </a:p>
        </p:txBody>
      </p:sp>
      <p:sp>
        <p:nvSpPr>
          <p:cNvPr id="4099" name="Rectangle 34"/>
          <p:cNvSpPr>
            <a:spLocks noGrp="1" noChangeArrowheads="1"/>
          </p:cNvSpPr>
          <p:nvPr>
            <p:ph idx="1"/>
          </p:nvPr>
        </p:nvSpPr>
        <p:spPr>
          <a:xfrm>
            <a:off x="145357" y="808180"/>
            <a:ext cx="8923828" cy="3193936"/>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r>
              <a:rPr lang="fr-FR"/>
              <a:t>Information to help you become familiar with the module</a:t>
            </a:r>
          </a:p>
          <a:p>
            <a:pPr lvl="1" rtl="0"/>
            <a:r>
              <a:rPr lang="fr-FR"/>
              <a:t>Teaching aids</a:t>
            </a:r>
          </a:p>
          <a:p>
            <a:pPr rtl="0">
              <a:buFont typeface="Arial" panose="020B0604020202020204" pitchFamily="34" charset="0"/>
              <a:buChar char="•"/>
            </a:pPr>
            <a:r>
              <a:rPr lang="fr-FR"/>
              <a:t>Instructor Class Presentation</a:t>
            </a:r>
          </a:p>
          <a:p>
            <a:pPr lvl="1" rtl="0"/>
            <a:r>
              <a:rPr lang="fr-FR"/>
              <a:t>Optional slides that you can use in the classroom</a:t>
            </a:r>
          </a:p>
          <a:p>
            <a:pPr lvl="1" rtl="0"/>
            <a:r>
              <a:rPr lang="fr-FR"/>
              <a:t>Begins on slide # 8</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HSRP</a:t>
            </a:r>
            <a:r>
              <a:rPr lang="en-US" dirty="0"/>
              <a:t/>
            </a:r>
            <a:br>
              <a:rPr lang="en-US" dirty="0"/>
            </a:br>
            <a:r>
              <a:rPr lang="fr-FR" sz="2400"/>
              <a:t>États et temps de la HSRP</a:t>
            </a:r>
          </a:p>
        </p:txBody>
      </p:sp>
      <p:graphicFrame>
        <p:nvGraphicFramePr>
          <p:cNvPr id="6" name="Content Placeholder 5">
            <a:extLst>
              <a:ext uri="{FF2B5EF4-FFF2-40B4-BE49-F238E27FC236}">
                <a16:creationId xmlns:a16="http://schemas.microsoft.com/office/drawing/2014/main" xmlns:c15="http://schemas.microsoft.com/office/drawing/2012/chart" xmlns:c="http://schemas.openxmlformats.org/drawingml/2006/chart" xmlns="" id="{7FE344E1-48D1-4B48-ABFC-55F5BB949F83}"/>
              </a:ext>
            </a:extLst>
          </p:cNvPr>
          <p:cNvGraphicFramePr>
            <a:graphicFrameLocks noGrp="1"/>
          </p:cNvGraphicFramePr>
          <p:nvPr>
            <p:ph idx="1"/>
            <p:extLst>
              <p:ext uri="{D42A27DB-BD31-4B8C-83A1-F6EECF244321}">
                <p14:modId xmlns:p14="http://schemas.microsoft.com/office/powerpoint/2010/main" xmlns:c15="http://schemas.microsoft.com/office/drawing/2012/chart" xmlns:c="http://schemas.openxmlformats.org/drawingml/2006/chart" xmlns="" val="1718684649"/>
              </p:ext>
            </p:extLst>
          </p:nvPr>
        </p:nvGraphicFramePr>
        <p:xfrm>
          <a:off x="431800" y="731837"/>
          <a:ext cx="8280400" cy="2675890"/>
        </p:xfrm>
        <a:graphic>
          <a:graphicData uri="http://schemas.openxmlformats.org/drawingml/2006/table">
            <a:tbl>
              <a:tblPr firstRow="1" bandRow="1">
                <a:tableStyleId>{5C22544A-7EE6-4342-B048-85BDC9FD1C3A}</a:tableStyleId>
              </a:tblPr>
              <a:tblGrid>
                <a:gridCol w="1279709">
                  <a:extLst>
                    <a:ext uri="{9D8B030D-6E8A-4147-A177-3AD203B41FA5}">
                      <a16:colId xmlns:a16="http://schemas.microsoft.com/office/drawing/2014/main" xmlns:c15="http://schemas.microsoft.com/office/drawing/2012/chart" xmlns:c="http://schemas.openxmlformats.org/drawingml/2006/chart" xmlns="" val="3026019774"/>
                    </a:ext>
                  </a:extLst>
                </a:gridCol>
                <a:gridCol w="7000691">
                  <a:extLst>
                    <a:ext uri="{9D8B030D-6E8A-4147-A177-3AD203B41FA5}">
                      <a16:colId xmlns:a16="http://schemas.microsoft.com/office/drawing/2014/main" xmlns:c15="http://schemas.microsoft.com/office/drawing/2012/chart" xmlns:c="http://schemas.openxmlformats.org/drawingml/2006/chart" xmlns="" val="541146387"/>
                    </a:ext>
                  </a:extLst>
                </a:gridCol>
              </a:tblGrid>
              <a:tr h="370840">
                <a:tc>
                  <a:txBody>
                    <a:bodyPr/>
                    <a:lstStyle/>
                    <a:p>
                      <a:pPr algn="l" rtl="0" fontAlgn="ctr"/>
                      <a:r>
                        <a:rPr lang="fr-FR" sz="1200">
                          <a:effectLst/>
                        </a:rPr>
                        <a:t>États HSRP</a:t>
                      </a:r>
                    </a:p>
                  </a:txBody>
                  <a:tcPr marL="47625" marR="47625" marT="47625" marB="47625" anchor="ctr"/>
                </a:tc>
                <a:tc>
                  <a:txBody>
                    <a:bodyPr/>
                    <a:lstStyle/>
                    <a:p>
                      <a:pPr algn="l" rtl="0" fontAlgn="ctr"/>
                      <a:r>
                        <a:rPr lang="fr-FR" sz="120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133325050"/>
                  </a:ext>
                </a:extLst>
              </a:tr>
              <a:tr h="370840">
                <a:tc>
                  <a:txBody>
                    <a:bodyPr/>
                    <a:lstStyle/>
                    <a:p>
                      <a:pPr rtl="0" fontAlgn="ctr"/>
                      <a:r>
                        <a:rPr lang="fr-FR" sz="1200" b="0">
                          <a:solidFill>
                            <a:srgbClr val="000000"/>
                          </a:solidFill>
                          <a:effectLst/>
                        </a:rPr>
                        <a:t>Initial</a:t>
                      </a:r>
                    </a:p>
                  </a:txBody>
                  <a:tcPr marL="47625" marR="47625" marT="47625" marB="47625" anchor="ctr"/>
                </a:tc>
                <a:tc>
                  <a:txBody>
                    <a:bodyPr/>
                    <a:lstStyle/>
                    <a:p>
                      <a:pPr rtl="0" fontAlgn="ctr"/>
                      <a:r>
                        <a:rPr lang="fr-FR" sz="1200" b="0">
                          <a:solidFill>
                            <a:srgbClr val="000000"/>
                          </a:solidFill>
                          <a:effectLst/>
                        </a:rPr>
                        <a:t>État initial lorsqu'une interface devient disponible pour la première fois ou qu'un changement de configuration a lieu.</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148319399"/>
                  </a:ext>
                </a:extLst>
              </a:tr>
              <a:tr h="370840">
                <a:tc>
                  <a:txBody>
                    <a:bodyPr/>
                    <a:lstStyle/>
                    <a:p>
                      <a:pPr rtl="0" fontAlgn="ctr"/>
                      <a:r>
                        <a:rPr lang="fr-FR" sz="1200" b="0">
                          <a:solidFill>
                            <a:srgbClr val="000000"/>
                          </a:solidFill>
                          <a:effectLst/>
                        </a:rPr>
                        <a:t>Apprendre</a:t>
                      </a:r>
                    </a:p>
                  </a:txBody>
                  <a:tcPr marL="47625" marR="47625" marT="47625" marB="47625" anchor="ctr"/>
                </a:tc>
                <a:tc>
                  <a:txBody>
                    <a:bodyPr/>
                    <a:lstStyle/>
                    <a:p>
                      <a:pPr rtl="0" fontAlgn="ctr"/>
                      <a:r>
                        <a:rPr lang="fr-FR" sz="1200" b="0">
                          <a:solidFill>
                            <a:srgbClr val="000000"/>
                          </a:solidFill>
                          <a:effectLst/>
                        </a:rPr>
                        <a:t>Le routeur n’a pas encore appris son adresse IP virtuelle, ni reçu de messages « hello » du routeur actif. Il est en attente d’un message du routeur actif.</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917921214"/>
                  </a:ext>
                </a:extLst>
              </a:tr>
              <a:tr h="370840">
                <a:tc>
                  <a:txBody>
                    <a:bodyPr/>
                    <a:lstStyle/>
                    <a:p>
                      <a:pPr rtl="0" fontAlgn="ctr"/>
                      <a:r>
                        <a:rPr lang="fr-FR" sz="1200" b="0">
                          <a:solidFill>
                            <a:srgbClr val="000000"/>
                          </a:solidFill>
                          <a:effectLst/>
                        </a:rPr>
                        <a:t>Écouter</a:t>
                      </a:r>
                    </a:p>
                  </a:txBody>
                  <a:tcPr marL="47625" marR="47625" marT="47625" marB="47625" anchor="ctr"/>
                </a:tc>
                <a:tc>
                  <a:txBody>
                    <a:bodyPr/>
                    <a:lstStyle/>
                    <a:p>
                      <a:pPr rtl="0" fontAlgn="ctr"/>
                      <a:r>
                        <a:rPr lang="fr-FR" sz="1200" b="0">
                          <a:solidFill>
                            <a:srgbClr val="000000"/>
                          </a:solidFill>
                          <a:effectLst/>
                        </a:rPr>
                        <a:t>Le routeur connait son adresse IP virtuelle, mais n’est ni le routeur actif, ni le routeur de secours. Il attend un message de ceux-ci.</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623876716"/>
                  </a:ext>
                </a:extLst>
              </a:tr>
              <a:tr h="370840">
                <a:tc>
                  <a:txBody>
                    <a:bodyPr/>
                    <a:lstStyle/>
                    <a:p>
                      <a:pPr rtl="0" fontAlgn="ctr"/>
                      <a:r>
                        <a:rPr lang="fr-FR" sz="1200" b="0">
                          <a:solidFill>
                            <a:srgbClr val="000000"/>
                          </a:solidFill>
                          <a:effectLst/>
                        </a:rPr>
                        <a:t>Parler</a:t>
                      </a:r>
                    </a:p>
                  </a:txBody>
                  <a:tcPr marL="47625" marR="47625" marT="47625" marB="47625" anchor="ctr"/>
                </a:tc>
                <a:tc>
                  <a:txBody>
                    <a:bodyPr/>
                    <a:lstStyle/>
                    <a:p>
                      <a:pPr rtl="0" fontAlgn="ctr"/>
                      <a:r>
                        <a:rPr lang="fr-FR" sz="1200" b="0">
                          <a:solidFill>
                            <a:srgbClr val="000000"/>
                          </a:solidFill>
                          <a:effectLst/>
                        </a:rPr>
                        <a:t>Le routeur envoie des messages « hello » périodiques et participe activement à la sélection du routeur actif et/ou du routeur de secours (standby).</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6289891"/>
                  </a:ext>
                </a:extLst>
              </a:tr>
              <a:tr h="370840">
                <a:tc>
                  <a:txBody>
                    <a:bodyPr/>
                    <a:lstStyle/>
                    <a:p>
                      <a:pPr rtl="0" fontAlgn="ctr"/>
                      <a:r>
                        <a:rPr lang="fr-FR" sz="1200" b="0">
                          <a:solidFill>
                            <a:srgbClr val="000000"/>
                          </a:solidFill>
                          <a:effectLst/>
                        </a:rPr>
                        <a:t>En attente (secours)</a:t>
                      </a:r>
                    </a:p>
                  </a:txBody>
                  <a:tcPr marL="47625" marR="47625" marT="47625" marB="47625" anchor="ctr"/>
                </a:tc>
                <a:tc>
                  <a:txBody>
                    <a:bodyPr/>
                    <a:lstStyle/>
                    <a:p>
                      <a:pPr rtl="0" fontAlgn="ctr"/>
                      <a:r>
                        <a:rPr lang="fr-FR" sz="1200" b="0">
                          <a:solidFill>
                            <a:srgbClr val="000000"/>
                          </a:solidFill>
                          <a:effectLst/>
                        </a:rPr>
                        <a:t>Le routeur est candidat pour devenir le prochain routeur actif et envoie des messages « hello » périodiques.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39545418"/>
                  </a:ext>
                </a:extLst>
              </a:tr>
            </a:tbl>
          </a:graphicData>
        </a:graphic>
      </p:graphicFrame>
      <p:sp>
        <p:nvSpPr>
          <p:cNvPr id="8" name="Rectangle 7">
            <a:extLst>
              <a:ext uri="{FF2B5EF4-FFF2-40B4-BE49-F238E27FC236}">
                <a16:creationId xmlns:a16="http://schemas.microsoft.com/office/drawing/2014/main" xmlns:c15="http://schemas.microsoft.com/office/drawing/2012/chart" xmlns:c="http://schemas.openxmlformats.org/drawingml/2006/chart" xmlns="" id="{E10172B9-E5FB-2B4A-B80F-2F1FE8313D8F}"/>
              </a:ext>
            </a:extLst>
          </p:cNvPr>
          <p:cNvSpPr/>
          <p:nvPr/>
        </p:nvSpPr>
        <p:spPr>
          <a:xfrm>
            <a:off x="431800" y="3227387"/>
            <a:ext cx="8280399" cy="1600438"/>
          </a:xfrm>
          <a:prstGeom prst="rect">
            <a:avLst/>
          </a:prstGeom>
        </p:spPr>
        <p:txBody>
          <a:bodyPr wrap="square">
            <a:spAutoFit/>
          </a:bodyPr>
          <a:lstStyle/>
          <a:p>
            <a:pPr rtl="0"/>
            <a:endParaRPr lang="fr-FR" sz="1400" dirty="0" smtClean="0">
              <a:solidFill>
                <a:srgbClr val="000000"/>
              </a:solidFill>
              <a:latin typeface="+mn-lt"/>
            </a:endParaRPr>
          </a:p>
          <a:p>
            <a:pPr rtl="0"/>
            <a:r>
              <a:rPr lang="fr-FR" sz="1400" dirty="0" smtClean="0">
                <a:solidFill>
                  <a:srgbClr val="000000"/>
                </a:solidFill>
                <a:latin typeface="+mn-lt"/>
              </a:rPr>
              <a:t>Par </a:t>
            </a:r>
            <a:r>
              <a:rPr lang="fr-FR" sz="1400" dirty="0">
                <a:solidFill>
                  <a:srgbClr val="000000"/>
                </a:solidFill>
                <a:latin typeface="+mn-lt"/>
              </a:rPr>
              <a:t>défaut, les routeurs actif et de secours envoient des paquets Hello à l'adresse de multidiffusion du groupe HSRP toutes les 3 secondes. Le routeur de secours (</a:t>
            </a:r>
            <a:r>
              <a:rPr lang="fr-FR" sz="1400" dirty="0" err="1">
                <a:solidFill>
                  <a:srgbClr val="000000"/>
                </a:solidFill>
                <a:latin typeface="+mn-lt"/>
              </a:rPr>
              <a:t>standaby</a:t>
            </a:r>
            <a:r>
              <a:rPr lang="fr-FR" sz="1400" dirty="0">
                <a:solidFill>
                  <a:srgbClr val="000000"/>
                </a:solidFill>
                <a:latin typeface="+mn-lt"/>
              </a:rPr>
              <a:t>) prend la main s'il ne reçoit pas un message « hello » du routeur actif après 10 secondes. Vous pouvez diminuer ces délais pour accélérer le basculement ou la préemption. Cependant, pour éviter une utilisation accrue du CPU et des changements inutiles d'état de secours (standby), ne réglez pas la minuterie d'accueil en dessous de 1 seconde ou la minuterie d'attente en dessous de 4 secondes.</a:t>
            </a:r>
          </a:p>
        </p:txBody>
      </p:sp>
    </p:spTree>
    <p:extLst>
      <p:ext uri="{BB962C8B-B14F-4D97-AF65-F5344CB8AC3E}">
        <p14:creationId xmlns:p14="http://schemas.microsoft.com/office/powerpoint/2010/main" xmlns:c15="http://schemas.microsoft.com/office/drawing/2012/chart" xmlns:c="http://schemas.openxmlformats.org/drawingml/2006/chart" xmlns="" val="589863980"/>
      </p:ext>
    </p:extLst>
  </p:cSld>
  <p:clrMapOvr>
    <a:masterClrMapping/>
  </p:clrMapOvr>
  <mc:AlternateContent xmlns:mc="http://schemas.openxmlformats.org/markup-compatibility/2006">
    <mc:Choice xmlns:p14="http://schemas.microsoft.com/office/powerpoint/2010/main" xmlns:c15="http://schemas.microsoft.com/office/drawing/2012/chart" xmlns:c="http://schemas.openxmlformats.org/drawingml/2006/chart"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fr-FR">
                <a:solidFill>
                  <a:schemeClr val="accent5">
                    <a:lumMod val="40000"/>
                    <a:lumOff val="60000"/>
                  </a:schemeClr>
                </a:solidFill>
              </a:rPr>
              <a:t>9.3 Module pratique et questionnaire</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41059924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9DAAA2C6-CC53-0E46-BE13-C1359F442BEC}"/>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a:t>Les protocoles FHRP offrent des passerelles par défaut alternatives dans les réseaux commutés où deux routeurs ou plus sont connectés aux mêmes VLANs. </a:t>
            </a:r>
          </a:p>
          <a:p>
            <a:pPr rtl="0">
              <a:spcBef>
                <a:spcPts val="0"/>
              </a:spcBef>
              <a:spcAft>
                <a:spcPts val="0"/>
              </a:spcAft>
              <a:buFont typeface="Arial" panose="020B0604020202020204" pitchFamily="34" charset="0"/>
              <a:buChar char="•"/>
            </a:pPr>
            <a:r>
              <a:rPr lang="fr-FR" sz="1400"/>
              <a:t>Pour éviter tout risque de point de défaillance unique au niveau de la passerelle par défaut, il est possible d'implémenter un routeur virtuel. Avec un routeur virtuel, plusieurs routeurs sont configurés pour un fonctionnement conjoint, de manière à présenter l'illusion d'un routeur unique au regard des hôtes du LAN. </a:t>
            </a:r>
          </a:p>
          <a:p>
            <a:pPr rtl="0">
              <a:spcBef>
                <a:spcPts val="0"/>
              </a:spcBef>
              <a:spcAft>
                <a:spcPts val="0"/>
              </a:spcAft>
              <a:buFont typeface="Arial" panose="020B0604020202020204" pitchFamily="34" charset="0"/>
              <a:buChar char="•"/>
            </a:pPr>
            <a:r>
              <a:rPr lang="fr-FR" sz="1400"/>
              <a:t>Lorsque le routeur actif tombe en panne, le protocole de redondance fait passer le routeur de secours au nouveau rôle de routeur actif. Voici la procédure en cas de défaillance du routeur actif :</a:t>
            </a:r>
          </a:p>
          <a:p>
            <a:pPr marL="417512" lvl="1" indent="-228600" rtl="0">
              <a:spcBef>
                <a:spcPts val="0"/>
              </a:spcBef>
              <a:spcAft>
                <a:spcPts val="0"/>
              </a:spcAft>
              <a:buFont typeface="Arial" panose="020B0604020202020204" pitchFamily="34" charset="0"/>
              <a:buChar char="•"/>
            </a:pPr>
            <a:r>
              <a:rPr lang="fr-FR"/>
              <a:t>Le routeur de secours cesse de voir les messages Hello du routeur de transfert.</a:t>
            </a:r>
          </a:p>
          <a:p>
            <a:pPr marL="417512" lvl="1" indent="-228600" rtl="0">
              <a:spcBef>
                <a:spcPts val="0"/>
              </a:spcBef>
              <a:spcAft>
                <a:spcPts val="0"/>
              </a:spcAft>
              <a:buFont typeface="Arial" panose="020B0604020202020204" pitchFamily="34" charset="0"/>
              <a:buChar char="•"/>
            </a:pPr>
            <a:r>
              <a:rPr lang="fr-FR"/>
              <a:t>Le routeur de secours assume le rôle du routeur de transfert.</a:t>
            </a:r>
          </a:p>
          <a:p>
            <a:pPr marL="417512" lvl="1" indent="-228600" rtl="0">
              <a:spcBef>
                <a:spcPts val="0"/>
              </a:spcBef>
              <a:spcAft>
                <a:spcPts val="0"/>
              </a:spcAft>
              <a:buFont typeface="Arial" panose="020B0604020202020204" pitchFamily="34" charset="0"/>
              <a:buChar char="•"/>
            </a:pPr>
            <a:r>
              <a:rPr lang="fr-FR"/>
              <a:t>Étant donné que le nouveau routeur de transfert assume à la fois le rôle de l'adresse IPv4 et celui de l'adresse MAC du routeur virtuel, aucune interruption de service n'est constatée au niveau des périphériques hôtes.</a:t>
            </a:r>
          </a:p>
          <a:p>
            <a:pPr rtl="0">
              <a:spcBef>
                <a:spcPts val="0"/>
              </a:spcBef>
              <a:spcAft>
                <a:spcPts val="0"/>
              </a:spcAft>
              <a:buFont typeface="Arial" panose="020B0604020202020204" pitchFamily="34" charset="0"/>
              <a:buChar char="•"/>
            </a:pPr>
            <a:r>
              <a:rPr lang="fr-FR" sz="1400"/>
              <a:t>Le FHRP utilisé dans un environnement de production dépend largement de l'équipement et des besoins du réseau. Voici les options disponibles pour les protocoles FHRP:</a:t>
            </a:r>
          </a:p>
          <a:p>
            <a:pPr lvl="1" rtl="0">
              <a:spcBef>
                <a:spcPts val="0"/>
              </a:spcBef>
              <a:spcAft>
                <a:spcPts val="0"/>
              </a:spcAft>
              <a:buFont typeface="Arial" panose="020B0604020202020204" pitchFamily="34" charset="0"/>
              <a:buChar char="•"/>
            </a:pPr>
            <a:r>
              <a:rPr lang="fr-FR"/>
              <a:t>HSRP et HSRP pour IPv6</a:t>
            </a:r>
          </a:p>
          <a:p>
            <a:pPr lvl="1" rtl="0">
              <a:spcBef>
                <a:spcPts val="0"/>
              </a:spcBef>
              <a:spcAft>
                <a:spcPts val="0"/>
              </a:spcAft>
              <a:buFont typeface="Arial" panose="020B0604020202020204" pitchFamily="34" charset="0"/>
              <a:buChar char="•"/>
            </a:pPr>
            <a:r>
              <a:rPr lang="fr-FR"/>
              <a:t>VRRPV2 et VRRPV3</a:t>
            </a:r>
          </a:p>
          <a:p>
            <a:pPr lvl="1" rtl="0">
              <a:spcBef>
                <a:spcPts val="0"/>
              </a:spcBef>
              <a:spcAft>
                <a:spcPts val="0"/>
              </a:spcAft>
              <a:buFont typeface="Arial" panose="020B0604020202020204" pitchFamily="34" charset="0"/>
              <a:buChar char="•"/>
            </a:pPr>
            <a:r>
              <a:rPr lang="fr-FR"/>
              <a:t>GLBP et GLBP pour IPv6</a:t>
            </a:r>
          </a:p>
          <a:p>
            <a:pPr lvl="1" rtl="0">
              <a:spcBef>
                <a:spcPts val="0"/>
              </a:spcBef>
              <a:spcAft>
                <a:spcPts val="0"/>
              </a:spcAft>
              <a:buFont typeface="Arial" panose="020B0604020202020204" pitchFamily="34" charset="0"/>
              <a:buChar char="•"/>
            </a:pPr>
            <a:r>
              <a:rPr lang="fr-FR"/>
              <a:t>IRDP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61029872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9DAAA2C6-CC53-0E46-BE13-C1359F442BEC}"/>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400"/>
              <a:t>Le Protocole HSRP (Hot Standby Router Protocol) est un protocole FHRP propriétaire de Cisco, conçu pour permettre le basculement transparent d'un périphérique IPv4 au premier saut. Il est utilisé dans un groupe de routeurs pour sélectionner un périphérique actif et un périphérique de secours. </a:t>
            </a:r>
          </a:p>
          <a:p>
            <a:pPr rtl="0">
              <a:spcBef>
                <a:spcPts val="0"/>
              </a:spcBef>
              <a:spcAft>
                <a:spcPts val="0"/>
              </a:spcAft>
              <a:buFont typeface="Arial" panose="020B0604020202020204" pitchFamily="34" charset="0"/>
              <a:buChar char="•"/>
            </a:pPr>
            <a:r>
              <a:rPr lang="fr-FR" sz="1400"/>
              <a:t>Dans un groupe d'interfaces de périphérique, le périphérique actif est celui qui est utilisé pour le routage des paquets ; le périphérique de secours est celui qui prend le relais en cas de défaillance du périphérique actif ou lorsque des conditions prédéfinies sont remplies. La fonction du routeur de secours HSRP est de surveiller l'état de fonctionnement du groupe HSRP et de prendre rapidement la responsabilité du réacheminement des paquets lorsque le routeur actif est défaillant. </a:t>
            </a:r>
          </a:p>
          <a:p>
            <a:pPr rtl="0">
              <a:spcBef>
                <a:spcPts val="0"/>
              </a:spcBef>
              <a:spcAft>
                <a:spcPts val="0"/>
              </a:spcAft>
              <a:buFont typeface="Arial" panose="020B0604020202020204" pitchFamily="34" charset="0"/>
              <a:buChar char="•"/>
            </a:pPr>
            <a:r>
              <a:rPr lang="fr-FR" sz="1400"/>
              <a:t>Le routeur associé à la priorité HSRP la plus élevée devient le routeur actif. La préemption est la capacité d'un routeur HSRP à déclencher un nouveau processus de sélection. Lorsque la préemption est activée, un routeur mis en ligne avec une priorité HSRP plus élevée assume le rôle de routeur actif. Les états HSRP comprennent l'initial, l'apprentissage, l'écoute, la parole et le secours</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415104610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Packet Tracer — Guide de configuration HSRP</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4CE2DB35-19E4-5146-BF9E-88132E6584B9}"/>
              </a:ext>
            </a:extLst>
          </p:cNvPr>
          <p:cNvSpPr>
            <a:spLocks noGrp="1"/>
          </p:cNvSpPr>
          <p:nvPr>
            <p:ph idx="1"/>
          </p:nvPr>
        </p:nvSpPr>
        <p:spPr/>
        <p:txBody>
          <a:bodyPr/>
          <a:lstStyle/>
          <a:p>
            <a:pPr marL="0" indent="0" rtl="0">
              <a:buNone/>
            </a:pPr>
            <a:r>
              <a:rPr lang="fr-FR" sz="1400"/>
              <a:t>Dans cette activité Packet Tracer, vous apprendrez comment configurer Hot Standby Router Protocol (HSRP) pour fournir des périphériques de passerelle par défaut redondants aux hôtes des réseaux locaux. Après avoir configuré HSRP, vous testez la configuration pour vérifier que les hôtes peuvent utiliser la passerelle par défaut redondante si le périphérique de passerelle actuel devient indisponible.</a:t>
            </a:r>
          </a:p>
          <a:p>
            <a:pPr rtl="0">
              <a:buFont typeface="Arial" panose="020B0604020202020204" pitchFamily="34" charset="0"/>
              <a:buChar char="•"/>
            </a:pPr>
            <a:r>
              <a:rPr lang="fr-FR" sz="1400"/>
              <a:t>Configurez un routeur actif HSRP.</a:t>
            </a:r>
          </a:p>
          <a:p>
            <a:pPr rtl="0">
              <a:buFont typeface="Arial" panose="020B0604020202020204" pitchFamily="34" charset="0"/>
              <a:buChar char="•"/>
            </a:pPr>
            <a:r>
              <a:rPr lang="fr-FR" sz="1400"/>
              <a:t>Configurez un routeur de secours HSRP.</a:t>
            </a:r>
          </a:p>
          <a:p>
            <a:pPr rtl="0">
              <a:buFont typeface="Arial" panose="020B0604020202020204" pitchFamily="34" charset="0"/>
              <a:buChar char="•"/>
            </a:pPr>
            <a:r>
              <a:rPr lang="fr-FR" sz="1400"/>
              <a:t>Vérifiez le fonctionnement du protocole HSRP.</a:t>
            </a:r>
            <a:r>
              <a:rPr lang="en-US" sz="1400" dirty="0"/>
              <a:t/>
            </a:r>
            <a:br>
              <a:rPr lang="en-US" sz="1400" dirty="0"/>
            </a:br>
            <a:endParaRPr lang="en-US" sz="1400"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01439949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rtl="0" eaLnBrk="1" hangingPunct="1"/>
            <a:r>
              <a:rPr lang="fr-FR" sz="1400">
                <a:latin typeface="Arial" charset="0"/>
              </a:rPr>
              <a:t>Module 9: FHRP Concepts</a:t>
            </a:r>
            <a:r>
              <a:rPr lang="en-US" dirty="0">
                <a:latin typeface="Arial" charset="0"/>
              </a:rPr>
              <a:t/>
            </a:r>
            <a:br>
              <a:rPr lang="en-US" dirty="0">
                <a:latin typeface="Arial" charset="0"/>
              </a:rPr>
            </a:br>
            <a:r>
              <a:rPr lang="fr-FR">
                <a:latin typeface="Arial" charset="0"/>
              </a:rPr>
              <a:t>New Terms and Commands</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CE8C6162-D86A-9644-A0EE-E1EE5E7020B3}"/>
              </a:ext>
            </a:extLst>
          </p:cNvPr>
          <p:cNvSpPr>
            <a:spLocks noGrp="1"/>
          </p:cNvSpPr>
          <p:nvPr>
            <p:ph idx="1"/>
          </p:nvPr>
        </p:nvSpPr>
        <p:spPr>
          <a:xfrm>
            <a:off x="144065" y="755912"/>
            <a:ext cx="4703064" cy="3256689"/>
          </a:xfrm>
        </p:spPr>
        <p:txBody>
          <a:bodyPr/>
          <a:lstStyle/>
          <a:p>
            <a:pPr rtl="0">
              <a:spcBef>
                <a:spcPts val="0"/>
              </a:spcBef>
              <a:spcAft>
                <a:spcPts val="0"/>
              </a:spcAft>
              <a:buFont typeface="Arial" panose="020B0604020202020204" pitchFamily="34" charset="0"/>
              <a:buChar char="•"/>
            </a:pPr>
            <a:r>
              <a:rPr lang="fr-FR" sz="1600"/>
              <a:t>First Hop Redundancy Protocol (FHRP)</a:t>
            </a:r>
          </a:p>
          <a:p>
            <a:pPr rtl="0">
              <a:spcBef>
                <a:spcPts val="0"/>
              </a:spcBef>
              <a:spcAft>
                <a:spcPts val="0"/>
              </a:spcAft>
              <a:buFont typeface="Arial" panose="020B0604020202020204" pitchFamily="34" charset="0"/>
              <a:buChar char="•"/>
            </a:pPr>
            <a:r>
              <a:rPr lang="fr-FR" sz="1600"/>
              <a:t>Router Redundancy</a:t>
            </a:r>
          </a:p>
          <a:p>
            <a:pPr rtl="0">
              <a:spcBef>
                <a:spcPts val="0"/>
              </a:spcBef>
              <a:spcAft>
                <a:spcPts val="0"/>
              </a:spcAft>
              <a:buFont typeface="Arial" panose="020B0604020202020204" pitchFamily="34" charset="0"/>
              <a:buChar char="•"/>
            </a:pPr>
            <a:r>
              <a:rPr lang="fr-FR" sz="1600"/>
              <a:t>Virtual Router</a:t>
            </a:r>
          </a:p>
          <a:p>
            <a:pPr rtl="0">
              <a:spcBef>
                <a:spcPts val="0"/>
              </a:spcBef>
              <a:spcAft>
                <a:spcPts val="0"/>
              </a:spcAft>
              <a:buFont typeface="Arial" panose="020B0604020202020204" pitchFamily="34" charset="0"/>
              <a:buChar char="•"/>
            </a:pPr>
            <a:r>
              <a:rPr lang="fr-FR" sz="1600"/>
              <a:t>Active Router</a:t>
            </a:r>
          </a:p>
          <a:p>
            <a:pPr rtl="0">
              <a:spcBef>
                <a:spcPts val="0"/>
              </a:spcBef>
              <a:spcAft>
                <a:spcPts val="0"/>
              </a:spcAft>
              <a:buFont typeface="Arial" panose="020B0604020202020204" pitchFamily="34" charset="0"/>
              <a:buChar char="•"/>
            </a:pPr>
            <a:r>
              <a:rPr lang="fr-FR" sz="1600"/>
              <a:t>Standby Router</a:t>
            </a:r>
          </a:p>
          <a:p>
            <a:pPr rtl="0">
              <a:spcBef>
                <a:spcPts val="0"/>
              </a:spcBef>
              <a:spcAft>
                <a:spcPts val="0"/>
              </a:spcAft>
              <a:buFont typeface="Arial" panose="020B0604020202020204" pitchFamily="34" charset="0"/>
              <a:buChar char="•"/>
            </a:pPr>
            <a:r>
              <a:rPr lang="fr-FR" sz="1600"/>
              <a:t>Hot Standby Routing Protocol (HSRP)</a:t>
            </a:r>
          </a:p>
          <a:p>
            <a:pPr rtl="0">
              <a:spcBef>
                <a:spcPts val="0"/>
              </a:spcBef>
              <a:spcAft>
                <a:spcPts val="0"/>
              </a:spcAft>
              <a:buFont typeface="Arial" panose="020B0604020202020204" pitchFamily="34" charset="0"/>
              <a:buChar char="•"/>
            </a:pPr>
            <a:r>
              <a:rPr lang="fr-FR" sz="1600"/>
              <a:t>Virtual Router Redundancy Protocol (VRRP)</a:t>
            </a:r>
          </a:p>
          <a:p>
            <a:pPr rtl="0">
              <a:spcBef>
                <a:spcPts val="0"/>
              </a:spcBef>
              <a:spcAft>
                <a:spcPts val="0"/>
              </a:spcAft>
              <a:buFont typeface="Arial" panose="020B0604020202020204" pitchFamily="34" charset="0"/>
              <a:buChar char="•"/>
            </a:pPr>
            <a:r>
              <a:rPr lang="fr-FR" sz="1600"/>
              <a:t>Gateway Load Balancing Protocol (GLBP)</a:t>
            </a:r>
          </a:p>
          <a:p>
            <a:pPr rtl="0">
              <a:spcBef>
                <a:spcPts val="0"/>
              </a:spcBef>
              <a:spcAft>
                <a:spcPts val="0"/>
              </a:spcAft>
              <a:buFont typeface="Arial" panose="020B0604020202020204" pitchFamily="34" charset="0"/>
              <a:buChar char="•"/>
            </a:pPr>
            <a:r>
              <a:rPr lang="fr-FR" sz="1600"/>
              <a:t>ICMP Router Discovery Protocol (IRDP)</a:t>
            </a:r>
          </a:p>
          <a:p>
            <a:pPr rtl="0">
              <a:spcBef>
                <a:spcPts val="0"/>
              </a:spcBef>
              <a:spcAft>
                <a:spcPts val="0"/>
              </a:spcAft>
              <a:buFont typeface="Arial" panose="020B0604020202020204" pitchFamily="34" charset="0"/>
              <a:buChar char="•"/>
            </a:pPr>
            <a:r>
              <a:rPr lang="fr-FR" sz="1600"/>
              <a:t>Virtual Router Master</a:t>
            </a:r>
          </a:p>
          <a:p>
            <a:pPr rtl="0">
              <a:spcBef>
                <a:spcPts val="0"/>
              </a:spcBef>
              <a:spcAft>
                <a:spcPts val="0"/>
              </a:spcAft>
              <a:buFont typeface="Arial" panose="020B0604020202020204" pitchFamily="34" charset="0"/>
              <a:buChar char="•"/>
            </a:pPr>
            <a:r>
              <a:rPr lang="fr-FR" sz="1600" b="1"/>
              <a:t>standby priority</a:t>
            </a:r>
          </a:p>
          <a:p>
            <a:pPr rtl="0">
              <a:spcBef>
                <a:spcPts val="0"/>
              </a:spcBef>
              <a:spcAft>
                <a:spcPts val="0"/>
              </a:spcAft>
              <a:buFont typeface="Arial" panose="020B0604020202020204" pitchFamily="34" charset="0"/>
              <a:buChar char="•"/>
            </a:pPr>
            <a:r>
              <a:rPr lang="fr-FR" sz="1600" b="1"/>
              <a:t>standby preempt</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3271745509"/>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rtl="0"/>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221539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xmlns:c15="http://schemas.microsoft.com/office/drawing/2012/chart" xmlns:c="http://schemas.openxmlformats.org/drawingml/2006/chart" xmlns="">
                <a:solidFill>
                  <a:srgbClr val="FFFFFF"/>
                </a:solidFill>
              </a14:hiddenFill>
            </a:ext>
            <a:ext uri="{91240B29-F687-4F45-9708-019B960494DF}">
              <a14:hiddenLine xmlns:a14="http://schemas.microsoft.com/office/drawing/2010/main" xmlns:c15="http://schemas.microsoft.com/office/drawing/2012/chart" xmlns:c="http://schemas.openxmlformats.org/drawingml/2006/chart" xmlns=""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7360580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sz="1600"/>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sz="1600"/>
              <a:t>Check Your Understanding activities </a:t>
            </a:r>
            <a:r>
              <a:rPr lang="fr-FR" sz="1600" b="1" i="1"/>
              <a:t>do not </a:t>
            </a:r>
            <a:r>
              <a:rPr lang="fr-FR" sz="1600"/>
              <a:t>affect student grades.</a:t>
            </a:r>
          </a:p>
          <a:p>
            <a:pPr rtl="0">
              <a:spcBef>
                <a:spcPct val="30000"/>
              </a:spcBef>
              <a:buFont typeface="Arial" panose="020B0604020202020204" pitchFamily="34" charset="0"/>
              <a:buChar char="•"/>
            </a:pPr>
            <a:r>
              <a:rPr lang="fr-FR" sz="160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7364395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9: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xmlns:c15="http://schemas.microsoft.com/office/drawing/2012/chart" xmlns:c="http://schemas.openxmlformats.org/drawingml/2006/chart" xmlns="" val="2936028607"/>
              </p:ext>
            </p:extLst>
          </p:nvPr>
        </p:nvGraphicFramePr>
        <p:xfrm>
          <a:off x="457291" y="1190108"/>
          <a:ext cx="8229418" cy="135378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xmlns:c15="http://schemas.microsoft.com/office/drawing/2012/chart" xmlns:c="http://schemas.openxmlformats.org/drawingml/2006/chart" xmlns="" val="20001"/>
                    </a:ext>
                  </a:extLst>
                </a:gridCol>
                <a:gridCol w="1857736">
                  <a:extLst>
                    <a:ext uri="{9D8B030D-6E8A-4147-A177-3AD203B41FA5}">
                      <a16:colId xmlns:a16="http://schemas.microsoft.com/office/drawing/2014/main" xmlns:c15="http://schemas.microsoft.com/office/drawing/2012/chart" xmlns:c="http://schemas.openxmlformats.org/drawingml/2006/chart" xmlns="" val="3156509146"/>
                    </a:ext>
                  </a:extLst>
                </a:gridCol>
                <a:gridCol w="4080076">
                  <a:extLst>
                    <a:ext uri="{9D8B030D-6E8A-4147-A177-3AD203B41FA5}">
                      <a16:colId xmlns:a16="http://schemas.microsoft.com/office/drawing/2014/main" xmlns:c15="http://schemas.microsoft.com/office/drawing/2012/chart" xmlns:c="http://schemas.openxmlformats.org/drawingml/2006/chart" xmlns="" val="20002"/>
                    </a:ext>
                  </a:extLst>
                </a:gridCol>
                <a:gridCol w="116187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100">
                          <a:solidFill>
                            <a:srgbClr val="000000"/>
                          </a:solidFill>
                        </a:rPr>
                        <a:t>9.1.5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First Hop Redundancy Protocols</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100">
                          <a:solidFill>
                            <a:srgbClr val="000000"/>
                          </a:solidFill>
                        </a:rPr>
                        <a:t>9.2.4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HSRP</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100">
                          <a:solidFill>
                            <a:srgbClr val="000000"/>
                          </a:solidFill>
                        </a:rPr>
                        <a:t>9.3.3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HSRP Configuration Guide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9: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400"/>
              <a:t>Prior to teaching Module 9, the instructor should:</a:t>
            </a:r>
          </a:p>
          <a:p>
            <a:pPr rtl="0">
              <a:lnSpc>
                <a:spcPct val="85000"/>
              </a:lnSpc>
              <a:spcBef>
                <a:spcPct val="30000"/>
              </a:spcBef>
              <a:buFont typeface="Arial" panose="020B0604020202020204" pitchFamily="34" charset="0"/>
              <a:buChar char="•"/>
            </a:pPr>
            <a:r>
              <a:rPr lang="fr-FR" sz="1400"/>
              <a:t>Review the activities and assessments for this module.</a:t>
            </a:r>
          </a:p>
          <a:p>
            <a:pPr rtl="0">
              <a:lnSpc>
                <a:spcPct val="85000"/>
              </a:lnSpc>
              <a:spcBef>
                <a:spcPct val="30000"/>
              </a:spcBef>
              <a:buFont typeface="Arial" panose="020B0604020202020204" pitchFamily="34" charset="0"/>
              <a:buChar char="•"/>
            </a:pPr>
            <a:r>
              <a:rPr lang="fr-FR" sz="1400"/>
              <a:t>Try to include as many questions as possible to keep students engaged during classroom presentation.</a:t>
            </a:r>
          </a:p>
          <a:p>
            <a:pPr rtl="0">
              <a:lnSpc>
                <a:spcPct val="85000"/>
              </a:lnSpc>
              <a:spcBef>
                <a:spcPct val="30000"/>
              </a:spcBef>
              <a:buFont typeface="Arial" panose="020B0604020202020204" pitchFamily="34" charset="0"/>
              <a:buChar char="•"/>
            </a:pPr>
            <a:r>
              <a:rPr lang="fr-FR" sz="1400"/>
              <a:t>After this Module, the Available and Reliable Networks Exam is available, covering Modules 7-9.</a:t>
            </a:r>
          </a:p>
          <a:p>
            <a:pPr marL="0" indent="0" rtl="0">
              <a:lnSpc>
                <a:spcPct val="85000"/>
              </a:lnSpc>
              <a:spcBef>
                <a:spcPct val="30000"/>
              </a:spcBef>
              <a:buNone/>
            </a:pPr>
            <a:r>
              <a:rPr lang="fr-FR" sz="1400"/>
              <a:t>Topic 9.1</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What happens if the default gateway of your host went down?</a:t>
            </a:r>
          </a:p>
          <a:p>
            <a:pPr lvl="2" rtl="0">
              <a:lnSpc>
                <a:spcPct val="85000"/>
              </a:lnSpc>
              <a:spcBef>
                <a:spcPct val="30000"/>
              </a:spcBef>
            </a:pPr>
            <a:r>
              <a:rPr lang="fr-FR" sz="1400"/>
              <a:t>What would happen if there were two possible default gateways, but the one your host connected to went down?</a:t>
            </a:r>
          </a:p>
          <a:p>
            <a:pPr marL="0" indent="0" rtl="0">
              <a:lnSpc>
                <a:spcPct val="85000"/>
              </a:lnSpc>
              <a:spcBef>
                <a:spcPct val="30000"/>
              </a:spcBef>
              <a:buNone/>
            </a:pPr>
            <a:r>
              <a:rPr lang="fr-FR" sz="1400"/>
              <a:t>Topic 9.2</a:t>
            </a:r>
          </a:p>
          <a:p>
            <a:pPr lvl="1" rtl="0">
              <a:lnSpc>
                <a:spcPct val="85000"/>
              </a:lnSpc>
              <a:spcBef>
                <a:spcPct val="30000"/>
              </a:spcBef>
            </a:pPr>
            <a:r>
              <a:rPr lang="fr-FR"/>
              <a:t>Ask the students or have a class discussion</a:t>
            </a:r>
          </a:p>
          <a:p>
            <a:pPr lvl="2" rtl="0">
              <a:lnSpc>
                <a:spcPct val="85000"/>
              </a:lnSpc>
              <a:spcBef>
                <a:spcPct val="30000"/>
              </a:spcBef>
            </a:pPr>
            <a:r>
              <a:rPr lang="fr-FR" sz="1400"/>
              <a:t>How do you think two routers could provide a consistent default gateway to LAN hosts?</a:t>
            </a:r>
          </a:p>
          <a:p>
            <a:pPr lvl="2" rtl="0">
              <a:lnSpc>
                <a:spcPct val="85000"/>
              </a:lnSpc>
              <a:spcBef>
                <a:spcPct val="30000"/>
              </a:spcBef>
            </a:pPr>
            <a:r>
              <a:rPr lang="fr-FR" sz="1400"/>
              <a:t>How does HSRP operate?</a:t>
            </a:r>
          </a:p>
          <a:p>
            <a:pPr>
              <a:lnSpc>
                <a:spcPct val="85000"/>
              </a:lnSpc>
              <a:spcBef>
                <a:spcPct val="30000"/>
              </a:spcBef>
              <a:buFont typeface="Arial" panose="020B0604020202020204" pitchFamily="34" charset="0"/>
              <a:buChar char="•"/>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pPr rtl="0"/>
            <a:r>
              <a:rPr lang="fr-FR">
                <a:solidFill>
                  <a:schemeClr val="accent5">
                    <a:lumMod val="40000"/>
                    <a:lumOff val="60000"/>
                  </a:schemeClr>
                </a:solidFill>
              </a:rPr>
              <a:t>Notions de base sur la commutation, le routage et le sans fil v7.0 (SRWE)</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fr-FR">
                <a:solidFill>
                  <a:schemeClr val="accent5">
                    <a:lumMod val="40000"/>
                    <a:lumOff val="60000"/>
                  </a:schemeClr>
                </a:solidFill>
              </a:rPr>
              <a:t>Module 9: Concepts du FHRP</a:t>
            </a:r>
          </a:p>
        </p:txBody>
      </p:sp>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9893898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de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Titre du module : </a:t>
            </a:r>
            <a:r>
              <a:rPr lang="fr-FR" sz="1400">
                <a:solidFill>
                  <a:schemeClr val="tx1"/>
                </a:solidFill>
                <a:ea typeface="Calibri" panose="020F0502020204030204" pitchFamily="34" charset="0"/>
                <a:cs typeface="Calibri" panose="020F0502020204030204" pitchFamily="34" charset="0"/>
              </a:rPr>
              <a:t>Concepts du FHRP</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Objectif du module</a:t>
            </a:r>
            <a:r>
              <a:rPr lang="fr-FR" sz="1400">
                <a:solidFill>
                  <a:schemeClr val="tx1"/>
                </a:solidFill>
                <a:ea typeface="Calibri" panose="020F0502020204030204" pitchFamily="34" charset="0"/>
                <a:cs typeface="Calibri" panose="020F0502020204030204" pitchFamily="34" charset="0"/>
              </a:rPr>
              <a:t>: </a:t>
            </a:r>
            <a:r>
              <a:rPr lang="fr-FR" sz="1400"/>
              <a:t> Expliquer comment les FHRPs fournissent des services de passerelle par défaut dans un réseau redondant.</a:t>
            </a:r>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xmlns:c15="http://schemas.microsoft.com/office/drawing/2012/chart" xmlns:c="http://schemas.openxmlformats.org/drawingml/2006/chart" xmlns="" val="3594122610"/>
              </p:ext>
            </p:extLst>
          </p:nvPr>
        </p:nvGraphicFramePr>
        <p:xfrm>
          <a:off x="655782" y="1732166"/>
          <a:ext cx="7555085" cy="126365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xmlns:c15="http://schemas.microsoft.com/office/drawing/2012/chart" xmlns:c="http://schemas.openxmlformats.org/drawingml/2006/chart" xmlns="" val="2579019526"/>
                    </a:ext>
                  </a:extLst>
                </a:gridCol>
                <a:gridCol w="4329240">
                  <a:extLst>
                    <a:ext uri="{9D8B030D-6E8A-4147-A177-3AD203B41FA5}">
                      <a16:colId xmlns:a16="http://schemas.microsoft.com/office/drawing/2014/main" xmlns:c15="http://schemas.microsoft.com/office/drawing/2012/chart" xmlns:c="http://schemas.openxmlformats.org/drawingml/2006/chart" xmlns="" val="1764220437"/>
                    </a:ext>
                  </a:extLst>
                </a:gridCol>
              </a:tblGrid>
              <a:tr h="370840">
                <a:tc>
                  <a:txBody>
                    <a:bodyPr/>
                    <a:lstStyle/>
                    <a:p>
                      <a:pPr algn="l" rtl="0" fontAlgn="ctr"/>
                      <a:r>
                        <a:rPr lang="fr-FR" b="1">
                          <a:effectLst/>
                        </a:rPr>
                        <a:t>Titre du rubrique</a:t>
                      </a:r>
                    </a:p>
                  </a:txBody>
                  <a:tcPr marL="47625" marR="47625" marT="47625" marB="47625" anchor="ctr"/>
                </a:tc>
                <a:tc>
                  <a:txBody>
                    <a:bodyPr/>
                    <a:lstStyle/>
                    <a:p>
                      <a:pPr algn="l" rtl="0" fontAlgn="ctr"/>
                      <a:r>
                        <a:rPr lang="fr-FR" b="1">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370840">
                <a:tc>
                  <a:txBody>
                    <a:bodyPr/>
                    <a:lstStyle/>
                    <a:p>
                      <a:pPr rtl="0" fontAlgn="ctr"/>
                      <a:r>
                        <a:rPr lang="fr-FR" b="1">
                          <a:solidFill>
                            <a:schemeClr val="bg1"/>
                          </a:solidFill>
                          <a:effectLst/>
                        </a:rPr>
                        <a:t>Protocoles de redondance au premier saut</a:t>
                      </a:r>
                    </a:p>
                  </a:txBody>
                  <a:tcPr marL="47625" marR="47625" marT="47625" marB="47625" anchor="ctr">
                    <a:solidFill>
                      <a:schemeClr val="accent1"/>
                    </a:solidFill>
                  </a:tcPr>
                </a:tc>
                <a:tc>
                  <a:txBody>
                    <a:bodyPr/>
                    <a:lstStyle/>
                    <a:p>
                      <a:pPr rtl="0" fontAlgn="ctr"/>
                      <a:r>
                        <a:rPr lang="fr-FR" b="0">
                          <a:effectLst/>
                        </a:rPr>
                        <a:t>Expliquer l'objectif et le fonctionnement des protocoles FHRP (First Hop Redundancy).</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370840">
                <a:tc>
                  <a:txBody>
                    <a:bodyPr/>
                    <a:lstStyle/>
                    <a:p>
                      <a:pPr rtl="0" fontAlgn="ctr"/>
                      <a:r>
                        <a:rPr lang="fr-FR" b="1">
                          <a:solidFill>
                            <a:schemeClr val="bg1"/>
                          </a:solidFill>
                          <a:effectLst/>
                        </a:rPr>
                        <a:t>HSRP</a:t>
                      </a:r>
                    </a:p>
                  </a:txBody>
                  <a:tcPr marL="47625" marR="47625" marT="47625" marB="47625" anchor="ctr">
                    <a:solidFill>
                      <a:schemeClr val="accent1"/>
                    </a:solidFill>
                  </a:tcPr>
                </a:tc>
                <a:tc>
                  <a:txBody>
                    <a:bodyPr/>
                    <a:lstStyle/>
                    <a:p>
                      <a:pPr rtl="0" fontAlgn="ctr"/>
                      <a:r>
                        <a:rPr lang="fr-FR" b="0">
                          <a:effectLst/>
                        </a:rPr>
                        <a:t>Expliquer le fonctionnement du protocole HSRP.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bl>
          </a:graphicData>
        </a:graphic>
      </p:graphicFrame>
    </p:spTree>
    <p:custDataLst>
      <p:tags r:id="rId1"/>
    </p:custDataLst>
    <p:extLst>
      <p:ext uri="{BB962C8B-B14F-4D97-AF65-F5344CB8AC3E}">
        <p14:creationId xmlns:p14="http://schemas.microsoft.com/office/powerpoint/2010/main" xmlns:c15="http://schemas.microsoft.com/office/drawing/2012/chart" xmlns:c="http://schemas.openxmlformats.org/drawingml/2006/chart" xmlns="" val="111192384"/>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5668</TotalTime>
  <Words>2438</Words>
  <Application>Microsoft Office PowerPoint</Application>
  <PresentationFormat>On-screen Show (16:9)</PresentationFormat>
  <Paragraphs>276</Paragraphs>
  <Slides>26</Slides>
  <Notes>24</Notes>
  <HiddenSlides>7</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Theme</vt:lpstr>
      <vt:lpstr>Module 9: Concepts du FHRP</vt:lpstr>
      <vt:lpstr>Instructor Materials – Module 9 Planning Guide</vt:lpstr>
      <vt:lpstr>What to Expect in this Module</vt:lpstr>
      <vt:lpstr>What to Expect in this Module (Cont.)</vt:lpstr>
      <vt:lpstr>Check Your Understanding</vt:lpstr>
      <vt:lpstr>Module 9: Activities</vt:lpstr>
      <vt:lpstr>Module 9: Best Practices</vt:lpstr>
      <vt:lpstr>Module 9: Concepts du FHRP</vt:lpstr>
      <vt:lpstr>Objectifs de ce module</vt:lpstr>
      <vt:lpstr>9.1 Protocoles de redondance au premier saut</vt:lpstr>
      <vt:lpstr>Protocoles de redondance au premier saut Limitations de la passerelle par défaut</vt:lpstr>
      <vt:lpstr>Protocoles de redondance au premier saut Redondance des routeurs</vt:lpstr>
      <vt:lpstr>Protocoles de redondance au premier saut Redondance des routeurs</vt:lpstr>
      <vt:lpstr>Protocoles de redondance au premier saut Étapes du basculement d'un routeur</vt:lpstr>
      <vt:lpstr>Protocoles de redondance au premier saut Options FHRP</vt:lpstr>
      <vt:lpstr>9.2 HSRP</vt:lpstr>
      <vt:lpstr>HSRP Aperçu du HSRP</vt:lpstr>
      <vt:lpstr>HSRP Priorité et préemption HSRP</vt:lpstr>
      <vt:lpstr>HSRP Priorité et préemption HSRP (suite)</vt:lpstr>
      <vt:lpstr>HSRP États et temps de la HSRP</vt:lpstr>
      <vt:lpstr>9.3 Module pratique et questionnaire</vt:lpstr>
      <vt:lpstr>Module pratique et questionnaire Qu'est-ce que j'ai appris dans ce module?</vt:lpstr>
      <vt:lpstr>Module pratique et questionnaire Qu'est-ce que j'ai appris dans ce module? (Suite)</vt:lpstr>
      <vt:lpstr>Module pratique et questionnaire Packet Tracer — Guide de configuration HSRP</vt:lpstr>
      <vt:lpstr>Module 9: FHRP Concepts New Terms and Commands</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Dawlat</cp:lastModifiedBy>
  <cp:revision>421</cp:revision>
  <dcterms:created xsi:type="dcterms:W3CDTF">2019-10-18T06:21:22Z</dcterms:created>
  <dcterms:modified xsi:type="dcterms:W3CDTF">2020-08-07T13:42:02Z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